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rawing10.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Lst>
  <p:notesMasterIdLst>
    <p:notesMasterId r:id="rId87"/>
  </p:notesMasterIdLst>
  <p:sldIdLst>
    <p:sldId id="317" r:id="rId6"/>
    <p:sldId id="319" r:id="rId7"/>
    <p:sldId id="320" r:id="rId8"/>
    <p:sldId id="329" r:id="rId9"/>
    <p:sldId id="330" r:id="rId10"/>
    <p:sldId id="331" r:id="rId11"/>
    <p:sldId id="332" r:id="rId12"/>
    <p:sldId id="321" r:id="rId13"/>
    <p:sldId id="333" r:id="rId14"/>
    <p:sldId id="334" r:id="rId15"/>
    <p:sldId id="323" r:id="rId16"/>
    <p:sldId id="335" r:id="rId17"/>
    <p:sldId id="340" r:id="rId18"/>
    <p:sldId id="341" r:id="rId19"/>
    <p:sldId id="322" r:id="rId20"/>
    <p:sldId id="342" r:id="rId21"/>
    <p:sldId id="324" r:id="rId22"/>
    <p:sldId id="325" r:id="rId23"/>
    <p:sldId id="326" r:id="rId24"/>
    <p:sldId id="327" r:id="rId25"/>
    <p:sldId id="336" r:id="rId26"/>
    <p:sldId id="328" r:id="rId27"/>
    <p:sldId id="337" r:id="rId28"/>
    <p:sldId id="339" r:id="rId29"/>
    <p:sldId id="338" r:id="rId30"/>
    <p:sldId id="343" r:id="rId31"/>
    <p:sldId id="344" r:id="rId32"/>
    <p:sldId id="345" r:id="rId33"/>
    <p:sldId id="346" r:id="rId34"/>
    <p:sldId id="348" r:id="rId35"/>
    <p:sldId id="347" r:id="rId36"/>
    <p:sldId id="349" r:id="rId37"/>
    <p:sldId id="350" r:id="rId38"/>
    <p:sldId id="579" r:id="rId39"/>
    <p:sldId id="354" r:id="rId40"/>
    <p:sldId id="353" r:id="rId41"/>
    <p:sldId id="351" r:id="rId42"/>
    <p:sldId id="355" r:id="rId43"/>
    <p:sldId id="356" r:id="rId44"/>
    <p:sldId id="358" r:id="rId45"/>
    <p:sldId id="359" r:id="rId46"/>
    <p:sldId id="360" r:id="rId47"/>
    <p:sldId id="361" r:id="rId48"/>
    <p:sldId id="362" r:id="rId49"/>
    <p:sldId id="363" r:id="rId50"/>
    <p:sldId id="364" r:id="rId51"/>
    <p:sldId id="365" r:id="rId52"/>
    <p:sldId id="366" r:id="rId53"/>
    <p:sldId id="367" r:id="rId54"/>
    <p:sldId id="368" r:id="rId55"/>
    <p:sldId id="369" r:id="rId56"/>
    <p:sldId id="370" r:id="rId57"/>
    <p:sldId id="371" r:id="rId58"/>
    <p:sldId id="372" r:id="rId59"/>
    <p:sldId id="373" r:id="rId60"/>
    <p:sldId id="374" r:id="rId61"/>
    <p:sldId id="584" r:id="rId62"/>
    <p:sldId id="375" r:id="rId63"/>
    <p:sldId id="376" r:id="rId64"/>
    <p:sldId id="377" r:id="rId65"/>
    <p:sldId id="378" r:id="rId66"/>
    <p:sldId id="379" r:id="rId67"/>
    <p:sldId id="381" r:id="rId68"/>
    <p:sldId id="383" r:id="rId69"/>
    <p:sldId id="385" r:id="rId70"/>
    <p:sldId id="386" r:id="rId71"/>
    <p:sldId id="387" r:id="rId72"/>
    <p:sldId id="388" r:id="rId73"/>
    <p:sldId id="390" r:id="rId74"/>
    <p:sldId id="580" r:id="rId75"/>
    <p:sldId id="581" r:id="rId76"/>
    <p:sldId id="404" r:id="rId77"/>
    <p:sldId id="391" r:id="rId78"/>
    <p:sldId id="393" r:id="rId79"/>
    <p:sldId id="394" r:id="rId80"/>
    <p:sldId id="582" r:id="rId81"/>
    <p:sldId id="583" r:id="rId82"/>
    <p:sldId id="401" r:id="rId83"/>
    <p:sldId id="400" r:id="rId84"/>
    <p:sldId id="402" r:id="rId85"/>
    <p:sldId id="403"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11FF"/>
    <a:srgbClr val="26004C"/>
    <a:srgbClr val="315683"/>
    <a:srgbClr val="5C009A"/>
    <a:srgbClr val="9900FF"/>
    <a:srgbClr val="605B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21" autoAdjust="0"/>
  </p:normalViewPr>
  <p:slideViewPr>
    <p:cSldViewPr>
      <p:cViewPr varScale="1">
        <p:scale>
          <a:sx n="82" d="100"/>
          <a:sy n="82" d="100"/>
        </p:scale>
        <p:origin x="1644" y="10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897A5-70A8-45DF-8501-BB3F31F3D7BA}" type="doc">
      <dgm:prSet loTypeId="urn:microsoft.com/office/officeart/2005/8/layout/pyramid2" loCatId="pyramid" qsTypeId="urn:microsoft.com/office/officeart/2005/8/quickstyle/simple1" qsCatId="simple" csTypeId="urn:microsoft.com/office/officeart/2005/8/colors/accent1_2" csCatId="accent1" phldr="1"/>
      <dgm:spPr/>
    </dgm:pt>
    <dgm:pt modelId="{399EE81A-6B43-44E8-BFC5-FD7B542A4A85}">
      <dgm:prSet phldrT="[Text]" custT="1"/>
      <dgm:spPr/>
      <dgm:t>
        <a:bodyPr/>
        <a:lstStyle/>
        <a:p>
          <a:r>
            <a:rPr lang="fa-IR" sz="1200" dirty="0" smtClean="0">
              <a:cs typeface="B Lotus" pitchFamily="2" charset="-78"/>
            </a:rPr>
            <a:t>طراحی صنعتی</a:t>
          </a:r>
          <a:endParaRPr lang="en-US" sz="1200" dirty="0">
            <a:cs typeface="B Lotus" pitchFamily="2" charset="-78"/>
          </a:endParaRPr>
        </a:p>
      </dgm:t>
    </dgm:pt>
    <dgm:pt modelId="{F990DD61-A0F4-48C0-9830-35631C93B954}" type="parTrans" cxnId="{D8F62114-00E7-4D1A-9BC6-BDA0353B12E5}">
      <dgm:prSet/>
      <dgm:spPr/>
      <dgm:t>
        <a:bodyPr/>
        <a:lstStyle/>
        <a:p>
          <a:endParaRPr lang="en-US"/>
        </a:p>
      </dgm:t>
    </dgm:pt>
    <dgm:pt modelId="{5E8CA9BE-CE90-47C3-B27E-41B50F294ADB}" type="sibTrans" cxnId="{D8F62114-00E7-4D1A-9BC6-BDA0353B12E5}">
      <dgm:prSet/>
      <dgm:spPr/>
      <dgm:t>
        <a:bodyPr/>
        <a:lstStyle/>
        <a:p>
          <a:endParaRPr lang="en-US"/>
        </a:p>
      </dgm:t>
    </dgm:pt>
    <dgm:pt modelId="{45E99866-357F-4469-BB5C-0FBF5D09D030}">
      <dgm:prSet phldrT="[Text]"/>
      <dgm:spPr/>
      <dgm:t>
        <a:bodyPr/>
        <a:lstStyle/>
        <a:p>
          <a:r>
            <a:rPr lang="fa-IR" dirty="0" smtClean="0">
              <a:cs typeface="B Lotus" pitchFamily="2" charset="-78"/>
            </a:rPr>
            <a:t>معماری</a:t>
          </a:r>
          <a:endParaRPr lang="en-US" dirty="0">
            <a:cs typeface="B Lotus" pitchFamily="2" charset="-78"/>
          </a:endParaRPr>
        </a:p>
      </dgm:t>
    </dgm:pt>
    <dgm:pt modelId="{01586A6A-3ABB-457E-BCEF-CF81FD32A2F2}" type="parTrans" cxnId="{F34BFB0A-F0B5-4AA9-88D6-A4DE3F78A69B}">
      <dgm:prSet/>
      <dgm:spPr/>
      <dgm:t>
        <a:bodyPr/>
        <a:lstStyle/>
        <a:p>
          <a:endParaRPr lang="en-US"/>
        </a:p>
      </dgm:t>
    </dgm:pt>
    <dgm:pt modelId="{B9A4FFB2-5ACF-4A8A-B17F-A94E6BD56E2F}" type="sibTrans" cxnId="{F34BFB0A-F0B5-4AA9-88D6-A4DE3F78A69B}">
      <dgm:prSet/>
      <dgm:spPr/>
      <dgm:t>
        <a:bodyPr/>
        <a:lstStyle/>
        <a:p>
          <a:endParaRPr lang="en-US"/>
        </a:p>
      </dgm:t>
    </dgm:pt>
    <dgm:pt modelId="{A53347D3-2957-4B11-9A35-A47AD58A2C0B}">
      <dgm:prSet phldrT="[Text]" custT="1"/>
      <dgm:spPr/>
      <dgm:t>
        <a:bodyPr/>
        <a:lstStyle/>
        <a:p>
          <a:pPr algn="ctr"/>
          <a:r>
            <a:rPr lang="fa-IR" sz="1800" dirty="0" smtClean="0">
              <a:cs typeface="B Lotus" pitchFamily="2" charset="-78"/>
            </a:rPr>
            <a:t>برنامه ریزی شهری</a:t>
          </a:r>
          <a:endParaRPr lang="en-US" sz="1800" dirty="0">
            <a:cs typeface="B Lotus" pitchFamily="2" charset="-78"/>
          </a:endParaRPr>
        </a:p>
      </dgm:t>
    </dgm:pt>
    <dgm:pt modelId="{D572CC03-B09C-4308-9716-BFA00E8FBA49}" type="parTrans" cxnId="{119FB54B-389C-4CBB-B689-E7FE57609D90}">
      <dgm:prSet/>
      <dgm:spPr/>
      <dgm:t>
        <a:bodyPr/>
        <a:lstStyle/>
        <a:p>
          <a:endParaRPr lang="en-US"/>
        </a:p>
      </dgm:t>
    </dgm:pt>
    <dgm:pt modelId="{F3D0FEB2-3709-46B6-B74B-19B679A0DF67}" type="sibTrans" cxnId="{119FB54B-389C-4CBB-B689-E7FE57609D90}">
      <dgm:prSet/>
      <dgm:spPr/>
      <dgm:t>
        <a:bodyPr/>
        <a:lstStyle/>
        <a:p>
          <a:endParaRPr lang="en-US"/>
        </a:p>
      </dgm:t>
    </dgm:pt>
    <dgm:pt modelId="{CB2C5CBA-BB2A-4DF7-BA89-214EA0FB23B2}">
      <dgm:prSet custT="1"/>
      <dgm:spPr/>
      <dgm:t>
        <a:bodyPr/>
        <a:lstStyle/>
        <a:p>
          <a:r>
            <a:rPr lang="fa-IR" sz="1600" b="1" dirty="0" smtClean="0">
              <a:cs typeface="B Lotus" pitchFamily="2" charset="-78"/>
            </a:rPr>
            <a:t>برنامه ریزی منطقه ای</a:t>
          </a:r>
          <a:endParaRPr lang="en-US" sz="1600" b="1" dirty="0">
            <a:cs typeface="B Lotus" pitchFamily="2" charset="-78"/>
          </a:endParaRPr>
        </a:p>
      </dgm:t>
    </dgm:pt>
    <dgm:pt modelId="{2186D4D2-569D-4EE3-9730-FAAB1D9F2CE4}" type="parTrans" cxnId="{83FFA546-B2BA-4024-B11D-14AE885822DA}">
      <dgm:prSet/>
      <dgm:spPr/>
      <dgm:t>
        <a:bodyPr/>
        <a:lstStyle/>
        <a:p>
          <a:endParaRPr lang="en-US"/>
        </a:p>
      </dgm:t>
    </dgm:pt>
    <dgm:pt modelId="{44AF0E6E-84A1-4108-9ADD-105792A55FED}" type="sibTrans" cxnId="{83FFA546-B2BA-4024-B11D-14AE885822DA}">
      <dgm:prSet/>
      <dgm:spPr/>
      <dgm:t>
        <a:bodyPr/>
        <a:lstStyle/>
        <a:p>
          <a:endParaRPr lang="en-US"/>
        </a:p>
      </dgm:t>
    </dgm:pt>
    <dgm:pt modelId="{DC4E44DB-ECCB-4049-BD5F-B0C5EE2ED74D}" type="pres">
      <dgm:prSet presAssocID="{FC4897A5-70A8-45DF-8501-BB3F31F3D7BA}" presName="compositeShape" presStyleCnt="0">
        <dgm:presLayoutVars>
          <dgm:dir/>
          <dgm:resizeHandles/>
        </dgm:presLayoutVars>
      </dgm:prSet>
      <dgm:spPr/>
    </dgm:pt>
    <dgm:pt modelId="{DFF1F82B-FF6E-490E-B36A-23DE12A4D693}" type="pres">
      <dgm:prSet presAssocID="{FC4897A5-70A8-45DF-8501-BB3F31F3D7BA}" presName="pyramid" presStyleLbl="node1" presStyleIdx="0" presStyleCnt="1"/>
      <dgm:spPr/>
    </dgm:pt>
    <dgm:pt modelId="{61462E8D-1795-4292-99CF-6DE589F17BFC}" type="pres">
      <dgm:prSet presAssocID="{FC4897A5-70A8-45DF-8501-BB3F31F3D7BA}" presName="theList" presStyleCnt="0"/>
      <dgm:spPr/>
    </dgm:pt>
    <dgm:pt modelId="{47C96166-703A-41DD-A7CA-058FCAF75D33}" type="pres">
      <dgm:prSet presAssocID="{399EE81A-6B43-44E8-BFC5-FD7B542A4A85}" presName="aNode" presStyleLbl="fgAcc1" presStyleIdx="0" presStyleCnt="4" custScaleY="63243" custLinFactNeighborX="2885" custLinFactNeighborY="24700">
        <dgm:presLayoutVars>
          <dgm:bulletEnabled val="1"/>
        </dgm:presLayoutVars>
      </dgm:prSet>
      <dgm:spPr/>
      <dgm:t>
        <a:bodyPr/>
        <a:lstStyle/>
        <a:p>
          <a:endParaRPr lang="en-US"/>
        </a:p>
      </dgm:t>
    </dgm:pt>
    <dgm:pt modelId="{98BA51E5-9AD5-495A-91B1-61F76BBA3D43}" type="pres">
      <dgm:prSet presAssocID="{399EE81A-6B43-44E8-BFC5-FD7B542A4A85}" presName="aSpace" presStyleCnt="0"/>
      <dgm:spPr/>
    </dgm:pt>
    <dgm:pt modelId="{705E0290-229D-400F-97A6-F5F6B8614E1C}" type="pres">
      <dgm:prSet presAssocID="{45E99866-357F-4469-BB5C-0FBF5D09D030}" presName="aNode" presStyleLbl="fgAcc1" presStyleIdx="1" presStyleCnt="4" custScaleX="118590" custScaleY="88614">
        <dgm:presLayoutVars>
          <dgm:bulletEnabled val="1"/>
        </dgm:presLayoutVars>
      </dgm:prSet>
      <dgm:spPr/>
      <dgm:t>
        <a:bodyPr/>
        <a:lstStyle/>
        <a:p>
          <a:endParaRPr lang="en-US"/>
        </a:p>
      </dgm:t>
    </dgm:pt>
    <dgm:pt modelId="{27D3CF9B-886B-4FCD-9A07-08B5B182AD21}" type="pres">
      <dgm:prSet presAssocID="{45E99866-357F-4469-BB5C-0FBF5D09D030}" presName="aSpace" presStyleCnt="0"/>
      <dgm:spPr/>
    </dgm:pt>
    <dgm:pt modelId="{4E0D4491-4422-4747-913E-5988973393F7}" type="pres">
      <dgm:prSet presAssocID="{A53347D3-2957-4B11-9A35-A47AD58A2C0B}" presName="aNode" presStyleLbl="fgAcc1" presStyleIdx="2" presStyleCnt="4" custScaleX="138462">
        <dgm:presLayoutVars>
          <dgm:bulletEnabled val="1"/>
        </dgm:presLayoutVars>
      </dgm:prSet>
      <dgm:spPr/>
      <dgm:t>
        <a:bodyPr/>
        <a:lstStyle/>
        <a:p>
          <a:endParaRPr lang="en-US"/>
        </a:p>
      </dgm:t>
    </dgm:pt>
    <dgm:pt modelId="{6E02BD3B-0A82-4463-A777-7D8C7DF802CA}" type="pres">
      <dgm:prSet presAssocID="{A53347D3-2957-4B11-9A35-A47AD58A2C0B}" presName="aSpace" presStyleCnt="0"/>
      <dgm:spPr/>
    </dgm:pt>
    <dgm:pt modelId="{2497B958-9683-440C-8EBF-D604E394D208}" type="pres">
      <dgm:prSet presAssocID="{CB2C5CBA-BB2A-4DF7-BA89-214EA0FB23B2}" presName="aNode" presStyleLbl="fgAcc1" presStyleIdx="3" presStyleCnt="4" custScaleX="160256">
        <dgm:presLayoutVars>
          <dgm:bulletEnabled val="1"/>
        </dgm:presLayoutVars>
      </dgm:prSet>
      <dgm:spPr/>
      <dgm:t>
        <a:bodyPr/>
        <a:lstStyle/>
        <a:p>
          <a:endParaRPr lang="en-US"/>
        </a:p>
      </dgm:t>
    </dgm:pt>
    <dgm:pt modelId="{377D8451-4A28-4C49-93CF-C74B2DBA5D39}" type="pres">
      <dgm:prSet presAssocID="{CB2C5CBA-BB2A-4DF7-BA89-214EA0FB23B2}" presName="aSpace" presStyleCnt="0"/>
      <dgm:spPr/>
    </dgm:pt>
  </dgm:ptLst>
  <dgm:cxnLst>
    <dgm:cxn modelId="{E65DF4F1-C8EA-4765-9CFF-AF7134F87D0C}" type="presOf" srcId="{45E99866-357F-4469-BB5C-0FBF5D09D030}" destId="{705E0290-229D-400F-97A6-F5F6B8614E1C}" srcOrd="0" destOrd="0" presId="urn:microsoft.com/office/officeart/2005/8/layout/pyramid2"/>
    <dgm:cxn modelId="{D8F62114-00E7-4D1A-9BC6-BDA0353B12E5}" srcId="{FC4897A5-70A8-45DF-8501-BB3F31F3D7BA}" destId="{399EE81A-6B43-44E8-BFC5-FD7B542A4A85}" srcOrd="0" destOrd="0" parTransId="{F990DD61-A0F4-48C0-9830-35631C93B954}" sibTransId="{5E8CA9BE-CE90-47C3-B27E-41B50F294ADB}"/>
    <dgm:cxn modelId="{83FFA546-B2BA-4024-B11D-14AE885822DA}" srcId="{FC4897A5-70A8-45DF-8501-BB3F31F3D7BA}" destId="{CB2C5CBA-BB2A-4DF7-BA89-214EA0FB23B2}" srcOrd="3" destOrd="0" parTransId="{2186D4D2-569D-4EE3-9730-FAAB1D9F2CE4}" sibTransId="{44AF0E6E-84A1-4108-9ADD-105792A55FED}"/>
    <dgm:cxn modelId="{119FB54B-389C-4CBB-B689-E7FE57609D90}" srcId="{FC4897A5-70A8-45DF-8501-BB3F31F3D7BA}" destId="{A53347D3-2957-4B11-9A35-A47AD58A2C0B}" srcOrd="2" destOrd="0" parTransId="{D572CC03-B09C-4308-9716-BFA00E8FBA49}" sibTransId="{F3D0FEB2-3709-46B6-B74B-19B679A0DF67}"/>
    <dgm:cxn modelId="{E07237E8-E717-4851-89B4-2D536BAFEC63}" type="presOf" srcId="{A53347D3-2957-4B11-9A35-A47AD58A2C0B}" destId="{4E0D4491-4422-4747-913E-5988973393F7}" srcOrd="0" destOrd="0" presId="urn:microsoft.com/office/officeart/2005/8/layout/pyramid2"/>
    <dgm:cxn modelId="{F34BFB0A-F0B5-4AA9-88D6-A4DE3F78A69B}" srcId="{FC4897A5-70A8-45DF-8501-BB3F31F3D7BA}" destId="{45E99866-357F-4469-BB5C-0FBF5D09D030}" srcOrd="1" destOrd="0" parTransId="{01586A6A-3ABB-457E-BCEF-CF81FD32A2F2}" sibTransId="{B9A4FFB2-5ACF-4A8A-B17F-A94E6BD56E2F}"/>
    <dgm:cxn modelId="{A60C3702-04F3-4F3B-A35F-26F9D04759DD}" type="presOf" srcId="{399EE81A-6B43-44E8-BFC5-FD7B542A4A85}" destId="{47C96166-703A-41DD-A7CA-058FCAF75D33}" srcOrd="0" destOrd="0" presId="urn:microsoft.com/office/officeart/2005/8/layout/pyramid2"/>
    <dgm:cxn modelId="{61E6DEA5-4DC0-4654-A309-0B15363ED911}" type="presOf" srcId="{FC4897A5-70A8-45DF-8501-BB3F31F3D7BA}" destId="{DC4E44DB-ECCB-4049-BD5F-B0C5EE2ED74D}" srcOrd="0" destOrd="0" presId="urn:microsoft.com/office/officeart/2005/8/layout/pyramid2"/>
    <dgm:cxn modelId="{2ED33E57-A1A7-4D45-B2DF-81B3D5C61623}" type="presOf" srcId="{CB2C5CBA-BB2A-4DF7-BA89-214EA0FB23B2}" destId="{2497B958-9683-440C-8EBF-D604E394D208}" srcOrd="0" destOrd="0" presId="urn:microsoft.com/office/officeart/2005/8/layout/pyramid2"/>
    <dgm:cxn modelId="{7CDBB3D9-DD69-43FE-A9B2-BE528B84A1F1}" type="presParOf" srcId="{DC4E44DB-ECCB-4049-BD5F-B0C5EE2ED74D}" destId="{DFF1F82B-FF6E-490E-B36A-23DE12A4D693}" srcOrd="0" destOrd="0" presId="urn:microsoft.com/office/officeart/2005/8/layout/pyramid2"/>
    <dgm:cxn modelId="{A305A0F0-1DFD-45A7-A8CB-2EB7A49C4EF6}" type="presParOf" srcId="{DC4E44DB-ECCB-4049-BD5F-B0C5EE2ED74D}" destId="{61462E8D-1795-4292-99CF-6DE589F17BFC}" srcOrd="1" destOrd="0" presId="urn:microsoft.com/office/officeart/2005/8/layout/pyramid2"/>
    <dgm:cxn modelId="{1EEFD2E5-D388-4F8F-8EF5-7FB586E52975}" type="presParOf" srcId="{61462E8D-1795-4292-99CF-6DE589F17BFC}" destId="{47C96166-703A-41DD-A7CA-058FCAF75D33}" srcOrd="0" destOrd="0" presId="urn:microsoft.com/office/officeart/2005/8/layout/pyramid2"/>
    <dgm:cxn modelId="{67707A54-DB52-49F9-8472-C14B00FD4EBF}" type="presParOf" srcId="{61462E8D-1795-4292-99CF-6DE589F17BFC}" destId="{98BA51E5-9AD5-495A-91B1-61F76BBA3D43}" srcOrd="1" destOrd="0" presId="urn:microsoft.com/office/officeart/2005/8/layout/pyramid2"/>
    <dgm:cxn modelId="{61D15370-E621-45A3-A0F6-B04FCD943708}" type="presParOf" srcId="{61462E8D-1795-4292-99CF-6DE589F17BFC}" destId="{705E0290-229D-400F-97A6-F5F6B8614E1C}" srcOrd="2" destOrd="0" presId="urn:microsoft.com/office/officeart/2005/8/layout/pyramid2"/>
    <dgm:cxn modelId="{6E6FF0B7-F12C-419A-A269-C7BE47752FF6}" type="presParOf" srcId="{61462E8D-1795-4292-99CF-6DE589F17BFC}" destId="{27D3CF9B-886B-4FCD-9A07-08B5B182AD21}" srcOrd="3" destOrd="0" presId="urn:microsoft.com/office/officeart/2005/8/layout/pyramid2"/>
    <dgm:cxn modelId="{1144A9FC-0BC6-4306-BFE8-5040B91FCEFC}" type="presParOf" srcId="{61462E8D-1795-4292-99CF-6DE589F17BFC}" destId="{4E0D4491-4422-4747-913E-5988973393F7}" srcOrd="4" destOrd="0" presId="urn:microsoft.com/office/officeart/2005/8/layout/pyramid2"/>
    <dgm:cxn modelId="{33543599-23D0-4143-B88E-76669CD97B6B}" type="presParOf" srcId="{61462E8D-1795-4292-99CF-6DE589F17BFC}" destId="{6E02BD3B-0A82-4463-A777-7D8C7DF802CA}" srcOrd="5" destOrd="0" presId="urn:microsoft.com/office/officeart/2005/8/layout/pyramid2"/>
    <dgm:cxn modelId="{C7E10751-65CB-4691-AC00-98D8BC3644AA}" type="presParOf" srcId="{61462E8D-1795-4292-99CF-6DE589F17BFC}" destId="{2497B958-9683-440C-8EBF-D604E394D208}" srcOrd="6" destOrd="0" presId="urn:microsoft.com/office/officeart/2005/8/layout/pyramid2"/>
    <dgm:cxn modelId="{BE88A7FF-5C99-4777-A2B6-B4ACB6037AD3}" type="presParOf" srcId="{61462E8D-1795-4292-99CF-6DE589F17BFC}" destId="{377D8451-4A28-4C49-93CF-C74B2DBA5D39}"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1F82B-FF6E-490E-B36A-23DE12A4D693}">
      <dsp:nvSpPr>
        <dsp:cNvPr id="0" name=""/>
        <dsp:cNvSpPr/>
      </dsp:nvSpPr>
      <dsp:spPr>
        <a:xfrm>
          <a:off x="-166685" y="0"/>
          <a:ext cx="2286000" cy="22860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C96166-703A-41DD-A7CA-058FCAF75D33}">
      <dsp:nvSpPr>
        <dsp:cNvPr id="0" name=""/>
        <dsp:cNvSpPr/>
      </dsp:nvSpPr>
      <dsp:spPr>
        <a:xfrm>
          <a:off x="1019182" y="242887"/>
          <a:ext cx="1485900" cy="28773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a-IR" sz="1200" kern="1200" dirty="0" smtClean="0">
              <a:cs typeface="B Lotus" pitchFamily="2" charset="-78"/>
            </a:rPr>
            <a:t>طراحی صنعتی</a:t>
          </a:r>
          <a:endParaRPr lang="en-US" sz="1200" kern="1200" dirty="0">
            <a:cs typeface="B Lotus" pitchFamily="2" charset="-78"/>
          </a:endParaRPr>
        </a:p>
      </dsp:txBody>
      <dsp:txXfrm>
        <a:off x="1033228" y="256933"/>
        <a:ext cx="1457808" cy="259643"/>
      </dsp:txXfrm>
    </dsp:sp>
    <dsp:sp modelId="{705E0290-229D-400F-97A6-F5F6B8614E1C}">
      <dsp:nvSpPr>
        <dsp:cNvPr id="0" name=""/>
        <dsp:cNvSpPr/>
      </dsp:nvSpPr>
      <dsp:spPr>
        <a:xfrm>
          <a:off x="838199" y="573446"/>
          <a:ext cx="1762128" cy="40316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a-IR" sz="1300" kern="1200" dirty="0" smtClean="0">
              <a:cs typeface="B Lotus" pitchFamily="2" charset="-78"/>
            </a:rPr>
            <a:t>معماری</a:t>
          </a:r>
          <a:endParaRPr lang="en-US" sz="1300" kern="1200" dirty="0">
            <a:cs typeface="B Lotus" pitchFamily="2" charset="-78"/>
          </a:endParaRPr>
        </a:p>
      </dsp:txBody>
      <dsp:txXfrm>
        <a:off x="857880" y="593127"/>
        <a:ext cx="1722766" cy="363802"/>
      </dsp:txXfrm>
    </dsp:sp>
    <dsp:sp modelId="{4E0D4491-4422-4747-913E-5988973393F7}">
      <dsp:nvSpPr>
        <dsp:cNvPr id="0" name=""/>
        <dsp:cNvSpPr/>
      </dsp:nvSpPr>
      <dsp:spPr>
        <a:xfrm>
          <a:off x="690560" y="1033482"/>
          <a:ext cx="2057406" cy="45496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a-IR" sz="1800" kern="1200" dirty="0" smtClean="0">
              <a:cs typeface="B Lotus" pitchFamily="2" charset="-78"/>
            </a:rPr>
            <a:t>برنامه ریزی شهری</a:t>
          </a:r>
          <a:endParaRPr lang="en-US" sz="1800" kern="1200" dirty="0">
            <a:cs typeface="B Lotus" pitchFamily="2" charset="-78"/>
          </a:endParaRPr>
        </a:p>
      </dsp:txBody>
      <dsp:txXfrm>
        <a:off x="712770" y="1055692"/>
        <a:ext cx="2012986" cy="410547"/>
      </dsp:txXfrm>
    </dsp:sp>
    <dsp:sp modelId="{2497B958-9683-440C-8EBF-D604E394D208}">
      <dsp:nvSpPr>
        <dsp:cNvPr id="0" name=""/>
        <dsp:cNvSpPr/>
      </dsp:nvSpPr>
      <dsp:spPr>
        <a:xfrm>
          <a:off x="528642" y="1545321"/>
          <a:ext cx="2381243" cy="45496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b="1" kern="1200" dirty="0" smtClean="0">
              <a:cs typeface="B Lotus" pitchFamily="2" charset="-78"/>
            </a:rPr>
            <a:t>برنامه ریزی منطقه ای</a:t>
          </a:r>
          <a:endParaRPr lang="en-US" sz="1600" b="1" kern="1200" dirty="0">
            <a:cs typeface="B Lotus" pitchFamily="2" charset="-78"/>
          </a:endParaRPr>
        </a:p>
      </dsp:txBody>
      <dsp:txXfrm>
        <a:off x="550852" y="1567531"/>
        <a:ext cx="2336823" cy="4105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noEditPoints="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noEditPoints="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96A8CC-1C49-472A-B5A4-560F733784E9}" type="datetimeFigureOut">
              <a:rPr lang="en-US" smtClean="0"/>
              <a:t>3/11/2020</a:t>
            </a:fld>
            <a:endParaRPr lang="en-US"/>
          </a:p>
        </p:txBody>
      </p:sp>
      <p:sp>
        <p:nvSpPr>
          <p:cNvPr id="4" name="Slide Image Placeholder 3"/>
          <p:cNvSpPr>
            <a:spLocks noGrp="1" noRot="1" noChangeAspect="1" noEditPoints="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noEditPoints="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noEditPoints="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noEditPoints="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93C944-E82E-4406-8C28-EA092680E40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حل تصویر اسلاید 1"/>
          <p:cNvSpPr>
            <a:spLocks noGrp="1" noRot="1" noChangeAspect="1" noEditPoints="1"/>
          </p:cNvSpPr>
          <p:nvPr>
            <p:ph type="sldImg"/>
          </p:nvPr>
        </p:nvSpPr>
        <p:spPr>
          <a:xfrm>
            <a:off x="1143000" y="685800"/>
            <a:ext cx="4572000" cy="3429000"/>
          </a:xfrm>
        </p:spPr>
        <p:txBody>
          <a:bodyPr/>
          <a:lstStyle/>
          <a:p>
            <a:endParaRPr/>
          </a:p>
        </p:txBody>
      </p:sp>
      <p:sp>
        <p:nvSpPr>
          <p:cNvPr id="3" name="محل متن 2"/>
          <p:cNvSpPr>
            <a:spLocks noGrp="1" noEditPoints="1"/>
          </p:cNvSpPr>
          <p:nvPr>
            <p:ph type="body" idx="3"/>
          </p:nvPr>
        </p:nvSpPr>
        <p:spPr/>
        <p:txBody>
          <a:bodyPr/>
          <a:lstStyle/>
          <a:p>
            <a:endParaRPr lang="en-US"/>
          </a:p>
        </p:txBody>
      </p:sp>
      <p:sp>
        <p:nvSpPr>
          <p:cNvPr id="4" name="محل شماره اسلاید 3"/>
          <p:cNvSpPr>
            <a:spLocks noGrp="1" noEditPoints="1"/>
          </p:cNvSpPr>
          <p:nvPr>
            <p:ph type="sldNum" sz="quarter" idx="5"/>
          </p:nvPr>
        </p:nvSpPr>
        <p:spPr/>
        <p:txBody>
          <a:bodyPr/>
          <a:lstStyle/>
          <a:p>
            <a:fld id="{ACC2ACE0-507E-433B-9328-F2B4471E8937}"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p:spPr>
        <p:txBody>
          <a:bodyPr/>
          <a:lstStyle/>
          <a:p>
            <a:endParaRPr/>
          </a:p>
        </p:txBody>
      </p:sp>
      <p:sp>
        <p:nvSpPr>
          <p:cNvPr id="3" name="Notes Placeholder 2"/>
          <p:cNvSpPr>
            <a:spLocks noGrp="1" noEditPoints="1"/>
          </p:cNvSpPr>
          <p:nvPr>
            <p:ph type="body" idx="1"/>
          </p:nvPr>
        </p:nvSpPr>
        <p:spPr/>
        <p:txBody>
          <a:bodyPr>
            <a:normAutofit/>
          </a:bodyPr>
          <a:lstStyle/>
          <a:p>
            <a:endParaRPr lang="fa-IR" dirty="0"/>
          </a:p>
        </p:txBody>
      </p:sp>
      <p:sp>
        <p:nvSpPr>
          <p:cNvPr id="4" name="Slide Number Placeholder 3"/>
          <p:cNvSpPr>
            <a:spLocks noGrp="1" noEditPoints="1"/>
          </p:cNvSpPr>
          <p:nvPr>
            <p:ph type="sldNum" sz="quarter" idx="10"/>
          </p:nvPr>
        </p:nvSpPr>
        <p:spPr/>
        <p:txBody>
          <a:bodyPr/>
          <a:lstStyle/>
          <a:p>
            <a:pPr algn="r" rtl="1"/>
            <a:fld id="{94F13D94-EB1E-418D-99BB-37DF8E8C5A04}" type="slidenum">
              <a:rPr lang="fa-IR" sz="1200" kern="1200">
                <a:solidFill>
                  <a:prstClr val="black"/>
                </a:solidFill>
                <a:latin typeface="Calibri" panose="020F0502020204030204" pitchFamily="34" charset="0"/>
                <a:ea typeface="+mn-ea"/>
              </a:rPr>
              <a:t>31</a:t>
            </a:fld>
            <a:endParaRPr lang="fa-IR" sz="1200" kern="1200">
              <a:solidFill>
                <a:prstClr val="black"/>
              </a:solidFill>
              <a:latin typeface="Calibri" panose="020F0502020204030204" pitchFamily="34" charset="0"/>
              <a:ea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p:spPr>
        <p:txBody>
          <a:bodyPr/>
          <a:lstStyle/>
          <a:p>
            <a:endParaRPr/>
          </a:p>
        </p:txBody>
      </p:sp>
      <p:sp>
        <p:nvSpPr>
          <p:cNvPr id="3" name="Notes Placeholder 2"/>
          <p:cNvSpPr>
            <a:spLocks noGrp="1" noEditPoints="1"/>
          </p:cNvSpPr>
          <p:nvPr>
            <p:ph type="body" idx="1"/>
          </p:nvPr>
        </p:nvSpPr>
        <p:spPr/>
        <p:txBody>
          <a:bodyPr/>
          <a:lstStyle/>
          <a:p>
            <a:endParaRPr lang="en-US" dirty="0"/>
          </a:p>
        </p:txBody>
      </p:sp>
      <p:sp>
        <p:nvSpPr>
          <p:cNvPr id="4" name="Slide Number Placeholder 3"/>
          <p:cNvSpPr>
            <a:spLocks noGrp="1" noEditPoints="1"/>
          </p:cNvSpPr>
          <p:nvPr>
            <p:ph type="sldNum" sz="quarter" idx="10"/>
          </p:nvPr>
        </p:nvSpPr>
        <p:spPr/>
        <p:txBody>
          <a:bodyPr/>
          <a:lstStyle/>
          <a:p>
            <a:fld id="{F29151D7-E225-4643-BC48-258E1F22B44B}" type="slidenum">
              <a:rPr lang="en-US" smtClean="0"/>
              <a:t>63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p:spPr>
        <p:txBody>
          <a:bodyPr/>
          <a:lstStyle/>
          <a:p>
            <a:endParaRPr/>
          </a:p>
        </p:txBody>
      </p:sp>
      <p:sp>
        <p:nvSpPr>
          <p:cNvPr id="3" name="Notes Placeholder 2"/>
          <p:cNvSpPr>
            <a:spLocks noGrp="1" noEditPoints="1"/>
          </p:cNvSpPr>
          <p:nvPr>
            <p:ph type="body" idx="1"/>
          </p:nvPr>
        </p:nvSpPr>
        <p:spPr/>
        <p:txBody>
          <a:bodyPr/>
          <a:lstStyle/>
          <a:p>
            <a:endParaRPr lang="en-US" dirty="0"/>
          </a:p>
        </p:txBody>
      </p:sp>
      <p:sp>
        <p:nvSpPr>
          <p:cNvPr id="4" name="Slide Number Placeholder 3"/>
          <p:cNvSpPr>
            <a:spLocks noGrp="1" noEditPoints="1"/>
          </p:cNvSpPr>
          <p:nvPr>
            <p:ph type="sldNum" sz="quarter" idx="10"/>
          </p:nvPr>
        </p:nvSpPr>
        <p:spPr/>
        <p:txBody>
          <a:bodyPr/>
          <a:lstStyle/>
          <a:p>
            <a:fld id="{F29151D7-E225-4643-BC48-258E1F22B44B}" type="slidenum">
              <a:rPr lang="en-US" smtClean="0"/>
              <a:t>64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43000" y="685800"/>
            <a:ext cx="4572000" cy="3429000"/>
          </a:xfrm>
        </p:spPr>
        <p:txBody>
          <a:bodyPr/>
          <a:lstStyle/>
          <a:p>
            <a:endParaRPr/>
          </a:p>
        </p:txBody>
      </p:sp>
      <p:sp>
        <p:nvSpPr>
          <p:cNvPr id="3" name="Notes Placeholder 2"/>
          <p:cNvSpPr>
            <a:spLocks noGrp="1" noEditPoints="1"/>
          </p:cNvSpPr>
          <p:nvPr>
            <p:ph type="body" idx="1"/>
          </p:nvPr>
        </p:nvSpPr>
        <p:spPr/>
        <p:txBody>
          <a:bodyPr/>
          <a:lstStyle/>
          <a:p>
            <a:endParaRPr lang="en-US" dirty="0"/>
          </a:p>
        </p:txBody>
      </p:sp>
      <p:sp>
        <p:nvSpPr>
          <p:cNvPr id="4" name="Slide Number Placeholder 3"/>
          <p:cNvSpPr>
            <a:spLocks noGrp="1" noEditPoints="1"/>
          </p:cNvSpPr>
          <p:nvPr>
            <p:ph type="sldNum" sz="quarter" idx="10"/>
          </p:nvPr>
        </p:nvSpPr>
        <p:spPr/>
        <p:txBody>
          <a:bodyPr/>
          <a:lstStyle/>
          <a:p>
            <a:fld id="{F29151D7-E225-4643-BC48-258E1F22B44B}" type="slidenum">
              <a:rPr lang="en-US" smtClean="0"/>
              <a:t>65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EditPoints="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noEditPoints="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a:p>
        </p:txBody>
      </p:sp>
      <p:sp>
        <p:nvSpPr>
          <p:cNvPr id="4" name="Date Placeholder 3"/>
          <p:cNvSpPr>
            <a:spLocks noGrp="1" noEditPoints="1"/>
          </p:cNvSpPr>
          <p:nvPr>
            <p:ph type="dt" sz="half" idx="10"/>
          </p:nvPr>
        </p:nvSpPr>
        <p:spPr/>
        <p:txBody>
          <a:bodyPr/>
          <a:lstStyle/>
          <a:p>
            <a:fld id="{220BE824-FAA9-428A-A8CD-5DCA46D4759A}" type="datetimeFigureOut">
              <a:rPr lang="en-US" smtClean="0"/>
              <a:t>3/11/2020</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B3F48F1A-622C-4EC8-806D-79CC59EA1C4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Vertical Text Placeholder 2"/>
          <p:cNvSpPr>
            <a:spLocks noGrp="1" noEditPoints="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10"/>
          </p:nvPr>
        </p:nvSpPr>
        <p:spPr/>
        <p:txBody>
          <a:bodyPr/>
          <a:lstStyle/>
          <a:p>
            <a:fld id="{220BE824-FAA9-428A-A8CD-5DCA46D4759A}" type="datetimeFigureOut">
              <a:rPr lang="en-US" smtClean="0"/>
              <a:t>3/11/2020</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B3F48F1A-622C-4EC8-806D-79CC59EA1C4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noEditPoints="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10"/>
          </p:nvPr>
        </p:nvSpPr>
        <p:spPr/>
        <p:txBody>
          <a:bodyPr/>
          <a:lstStyle/>
          <a:p>
            <a:fld id="{220BE824-FAA9-428A-A8CD-5DCA46D4759A}" type="datetimeFigureOut">
              <a:rPr lang="en-US" smtClean="0"/>
              <a:t>3/11/2020</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B3F48F1A-622C-4EC8-806D-79CC59EA1C4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EditPoints="1"/>
          </p:cNvSpPr>
          <p:nvPr>
            <p:ph type="ctrTitle"/>
          </p:nvPr>
        </p:nvSpPr>
        <p:spPr>
          <a:xfrm>
            <a:off x="685800" y="2130427"/>
            <a:ext cx="7772400" cy="1470025"/>
          </a:xfrm>
        </p:spPr>
        <p:txBody>
          <a:bodyPr/>
          <a:lstStyle/>
          <a:p>
            <a:r>
              <a:rPr lang="en-US" smtClean="0"/>
              <a:t>Click to edit Master title style</a:t>
            </a:r>
            <a:endParaRPr lang="fa-IR"/>
          </a:p>
        </p:txBody>
      </p:sp>
      <p:sp>
        <p:nvSpPr>
          <p:cNvPr id="3" name="Subtitle 2"/>
          <p:cNvSpPr>
            <a:spLocks noGrp="1" noEditPoints="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fa-IR"/>
          </a:p>
        </p:txBody>
      </p:sp>
      <p:sp>
        <p:nvSpPr>
          <p:cNvPr id="4" name="Date Placeholder 3"/>
          <p:cNvSpPr>
            <a:spLocks noGrp="1" noEditPoints="1"/>
          </p:cNvSpPr>
          <p:nvPr>
            <p:ph type="dt" sz="half" idx="10"/>
          </p:nvPr>
        </p:nvSpPr>
        <p:spPr/>
        <p:txBody>
          <a:bodyPr/>
          <a:lstStyle/>
          <a:p>
            <a:pPr algn="r" rtl="1"/>
            <a:fld id="{87D524BE-EEE3-49C6-90B7-40F4587F7F93}" type="datetimeFigureOut">
              <a:rPr lang="fa-IR" sz="1200" kern="1200">
                <a:solidFill>
                  <a:prstClr val="black">
                    <a:tint val="75000"/>
                  </a:prstClr>
                </a:solidFill>
                <a:latin typeface="Calibri" panose="020F0502020204030204" pitchFamily="34" charset="0"/>
                <a:ea typeface="+mn-ea"/>
              </a:rPr>
              <a:t>1441/07/17</a:t>
            </a:fld>
            <a:endParaRPr lang="fa-IR" sz="1200" kern="1200">
              <a:solidFill>
                <a:prstClr val="black">
                  <a:tint val="75000"/>
                </a:prstClr>
              </a:solidFill>
              <a:latin typeface="Calibri" panose="020F0502020204030204" pitchFamily="34" charset="0"/>
              <a:ea typeface="+mn-ea"/>
            </a:endParaRPr>
          </a:p>
        </p:txBody>
      </p:sp>
      <p:sp>
        <p:nvSpPr>
          <p:cNvPr id="5" name="Footer Placeholder 4"/>
          <p:cNvSpPr>
            <a:spLocks noGrp="1" noEditPoints="1"/>
          </p:cNvSpPr>
          <p:nvPr>
            <p:ph type="ftr" sz="quarter" idx="11"/>
          </p:nvPr>
        </p:nvSpPr>
        <p:spPr/>
        <p:txBody>
          <a:bodyPr/>
          <a:lstStyle/>
          <a:p>
            <a:pPr algn="ctr" rtl="1"/>
            <a:endParaRPr lang="fa-IR" sz="1200" kern="1200">
              <a:solidFill>
                <a:prstClr val="black">
                  <a:tint val="75000"/>
                </a:prstClr>
              </a:solidFill>
              <a:latin typeface="Calibri" panose="020F0502020204030204" pitchFamily="34" charset="0"/>
              <a:ea typeface="+mn-ea"/>
            </a:endParaRPr>
          </a:p>
        </p:txBody>
      </p:sp>
      <p:sp>
        <p:nvSpPr>
          <p:cNvPr id="6" name="Slide Number Placeholder 5"/>
          <p:cNvSpPr>
            <a:spLocks noGrp="1" noEditPoints="1"/>
          </p:cNvSpPr>
          <p:nvPr>
            <p:ph type="sldNum" sz="quarter" idx="12"/>
          </p:nvPr>
        </p:nvSpPr>
        <p:spPr/>
        <p:txBody>
          <a:bodyPr/>
          <a:lstStyle/>
          <a:p>
            <a:pPr algn="l" rtl="1"/>
            <a:fld id="{994E29EE-FD24-4044-8429-1007B4F1FF77}" type="slidenum">
              <a:rPr lang="fa-IR" sz="1200" kern="1200">
                <a:solidFill>
                  <a:prstClr val="black">
                    <a:tint val="75000"/>
                  </a:prstClr>
                </a:solidFill>
                <a:latin typeface="Calibri" panose="020F0502020204030204" pitchFamily="34" charset="0"/>
                <a:ea typeface="+mn-ea"/>
              </a:rPr>
              <a:t>‹#›</a:t>
            </a:fld>
            <a:endParaRPr lang="fa-IR" sz="1200" kern="1200">
              <a:solidFill>
                <a:prstClr val="black">
                  <a:tint val="75000"/>
                </a:prstClr>
              </a:solidFill>
              <a:latin typeface="Calibri" panose="020F0502020204030204" pitchFamily="34" charset="0"/>
              <a:ea typeface="+mn-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fa-IR"/>
          </a:p>
        </p:txBody>
      </p:sp>
      <p:sp>
        <p:nvSpPr>
          <p:cNvPr id="3" name="Content Placeholder 2"/>
          <p:cNvSpPr>
            <a:spLocks noGrp="1" noEditPoints="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noEditPoints="1"/>
          </p:cNvSpPr>
          <p:nvPr>
            <p:ph type="dt" sz="half" idx="10"/>
          </p:nvPr>
        </p:nvSpPr>
        <p:spPr/>
        <p:txBody>
          <a:bodyPr/>
          <a:lstStyle/>
          <a:p>
            <a:pPr algn="r" rtl="1"/>
            <a:fld id="{87D524BE-EEE3-49C6-90B7-40F4587F7F93}" type="datetimeFigureOut">
              <a:rPr lang="fa-IR" sz="1200" kern="1200">
                <a:solidFill>
                  <a:prstClr val="black">
                    <a:tint val="75000"/>
                  </a:prstClr>
                </a:solidFill>
                <a:latin typeface="Calibri" panose="020F0502020204030204" pitchFamily="34" charset="0"/>
                <a:ea typeface="+mn-ea"/>
              </a:rPr>
              <a:t>1441/07/17</a:t>
            </a:fld>
            <a:endParaRPr lang="fa-IR" sz="1200" kern="1200">
              <a:solidFill>
                <a:prstClr val="black">
                  <a:tint val="75000"/>
                </a:prstClr>
              </a:solidFill>
              <a:latin typeface="Calibri" panose="020F0502020204030204" pitchFamily="34" charset="0"/>
              <a:ea typeface="+mn-ea"/>
            </a:endParaRPr>
          </a:p>
        </p:txBody>
      </p:sp>
      <p:sp>
        <p:nvSpPr>
          <p:cNvPr id="5" name="Footer Placeholder 4"/>
          <p:cNvSpPr>
            <a:spLocks noGrp="1" noEditPoints="1"/>
          </p:cNvSpPr>
          <p:nvPr>
            <p:ph type="ftr" sz="quarter" idx="11"/>
          </p:nvPr>
        </p:nvSpPr>
        <p:spPr/>
        <p:txBody>
          <a:bodyPr/>
          <a:lstStyle/>
          <a:p>
            <a:pPr algn="ctr" rtl="1"/>
            <a:endParaRPr lang="fa-IR" sz="1200" kern="1200">
              <a:solidFill>
                <a:prstClr val="black">
                  <a:tint val="75000"/>
                </a:prstClr>
              </a:solidFill>
              <a:latin typeface="Calibri" panose="020F0502020204030204" pitchFamily="34" charset="0"/>
              <a:ea typeface="+mn-ea"/>
            </a:endParaRPr>
          </a:p>
        </p:txBody>
      </p:sp>
      <p:sp>
        <p:nvSpPr>
          <p:cNvPr id="6" name="Slide Number Placeholder 5"/>
          <p:cNvSpPr>
            <a:spLocks noGrp="1" noEditPoints="1"/>
          </p:cNvSpPr>
          <p:nvPr>
            <p:ph type="sldNum" sz="quarter" idx="12"/>
          </p:nvPr>
        </p:nvSpPr>
        <p:spPr/>
        <p:txBody>
          <a:bodyPr/>
          <a:lstStyle/>
          <a:p>
            <a:pPr algn="l" rtl="1"/>
            <a:fld id="{994E29EE-FD24-4044-8429-1007B4F1FF77}" type="slidenum">
              <a:rPr lang="fa-IR" sz="1200" kern="1200">
                <a:solidFill>
                  <a:prstClr val="black">
                    <a:tint val="75000"/>
                  </a:prstClr>
                </a:solidFill>
                <a:latin typeface="Calibri" panose="020F0502020204030204" pitchFamily="34" charset="0"/>
                <a:ea typeface="+mn-ea"/>
              </a:rPr>
              <a:t>‹#›</a:t>
            </a:fld>
            <a:endParaRPr lang="fa-IR" sz="1200" kern="1200">
              <a:solidFill>
                <a:prstClr val="black">
                  <a:tint val="75000"/>
                </a:prstClr>
              </a:solidFill>
              <a:latin typeface="Calibri" panose="020F0502020204030204" pitchFamily="34" charset="0"/>
              <a:ea typeface="+mn-e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722313" y="4406902"/>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noEditPoints="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noEditPoints="1"/>
          </p:cNvSpPr>
          <p:nvPr>
            <p:ph type="dt" sz="half" idx="10"/>
          </p:nvPr>
        </p:nvSpPr>
        <p:spPr/>
        <p:txBody>
          <a:bodyPr/>
          <a:lstStyle/>
          <a:p>
            <a:pPr algn="r" rtl="1"/>
            <a:fld id="{87D524BE-EEE3-49C6-90B7-40F4587F7F93}" type="datetimeFigureOut">
              <a:rPr lang="fa-IR" sz="1200" kern="1200">
                <a:solidFill>
                  <a:prstClr val="black">
                    <a:tint val="75000"/>
                  </a:prstClr>
                </a:solidFill>
                <a:latin typeface="Calibri" panose="020F0502020204030204" pitchFamily="34" charset="0"/>
                <a:ea typeface="+mn-ea"/>
              </a:rPr>
              <a:t>1441/07/17</a:t>
            </a:fld>
            <a:endParaRPr lang="fa-IR" sz="1200" kern="1200">
              <a:solidFill>
                <a:prstClr val="black">
                  <a:tint val="75000"/>
                </a:prstClr>
              </a:solidFill>
              <a:latin typeface="Calibri" panose="020F0502020204030204" pitchFamily="34" charset="0"/>
              <a:ea typeface="+mn-ea"/>
            </a:endParaRPr>
          </a:p>
        </p:txBody>
      </p:sp>
      <p:sp>
        <p:nvSpPr>
          <p:cNvPr id="5" name="Footer Placeholder 4"/>
          <p:cNvSpPr>
            <a:spLocks noGrp="1" noEditPoints="1"/>
          </p:cNvSpPr>
          <p:nvPr>
            <p:ph type="ftr" sz="quarter" idx="11"/>
          </p:nvPr>
        </p:nvSpPr>
        <p:spPr/>
        <p:txBody>
          <a:bodyPr/>
          <a:lstStyle/>
          <a:p>
            <a:pPr algn="ctr" rtl="1"/>
            <a:endParaRPr lang="fa-IR" sz="1200" kern="1200">
              <a:solidFill>
                <a:prstClr val="black">
                  <a:tint val="75000"/>
                </a:prstClr>
              </a:solidFill>
              <a:latin typeface="Calibri" panose="020F0502020204030204" pitchFamily="34" charset="0"/>
              <a:ea typeface="+mn-ea"/>
            </a:endParaRPr>
          </a:p>
        </p:txBody>
      </p:sp>
      <p:sp>
        <p:nvSpPr>
          <p:cNvPr id="6" name="Slide Number Placeholder 5"/>
          <p:cNvSpPr>
            <a:spLocks noGrp="1" noEditPoints="1"/>
          </p:cNvSpPr>
          <p:nvPr>
            <p:ph type="sldNum" sz="quarter" idx="12"/>
          </p:nvPr>
        </p:nvSpPr>
        <p:spPr/>
        <p:txBody>
          <a:bodyPr/>
          <a:lstStyle/>
          <a:p>
            <a:pPr algn="l" rtl="1"/>
            <a:fld id="{994E29EE-FD24-4044-8429-1007B4F1FF77}" type="slidenum">
              <a:rPr lang="fa-IR" sz="1200" kern="1200">
                <a:solidFill>
                  <a:prstClr val="black">
                    <a:tint val="75000"/>
                  </a:prstClr>
                </a:solidFill>
                <a:latin typeface="Calibri" panose="020F0502020204030204" pitchFamily="34" charset="0"/>
                <a:ea typeface="+mn-ea"/>
              </a:rPr>
              <a:t>‹#›</a:t>
            </a:fld>
            <a:endParaRPr lang="fa-IR" sz="1200" kern="1200">
              <a:solidFill>
                <a:prstClr val="black">
                  <a:tint val="75000"/>
                </a:prstClr>
              </a:solidFill>
              <a:latin typeface="Calibri" panose="020F0502020204030204" pitchFamily="34" charset="0"/>
              <a:ea typeface="+mn-e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fa-IR"/>
          </a:p>
        </p:txBody>
      </p:sp>
      <p:sp>
        <p:nvSpPr>
          <p:cNvPr id="3" name="Content Placeholder 2"/>
          <p:cNvSpPr>
            <a:spLocks noGrp="1" noEditPoints="1"/>
          </p:cNvSpPr>
          <p:nvPr>
            <p:ph sz="half" idx="1"/>
          </p:nvPr>
        </p:nvSpPr>
        <p:spPr>
          <a:xfrm>
            <a:off x="495300" y="1600202"/>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noEditPoints="1"/>
          </p:cNvSpPr>
          <p:nvPr>
            <p:ph sz="half" idx="2"/>
          </p:nvPr>
        </p:nvSpPr>
        <p:spPr>
          <a:xfrm>
            <a:off x="5029200" y="1600202"/>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noEditPoints="1"/>
          </p:cNvSpPr>
          <p:nvPr>
            <p:ph type="dt" sz="half" idx="10"/>
          </p:nvPr>
        </p:nvSpPr>
        <p:spPr/>
        <p:txBody>
          <a:bodyPr/>
          <a:lstStyle/>
          <a:p>
            <a:pPr algn="r" rtl="1"/>
            <a:fld id="{87D524BE-EEE3-49C6-90B7-40F4587F7F93}" type="datetimeFigureOut">
              <a:rPr lang="fa-IR" sz="1200" kern="1200">
                <a:solidFill>
                  <a:prstClr val="black">
                    <a:tint val="75000"/>
                  </a:prstClr>
                </a:solidFill>
                <a:latin typeface="Calibri" panose="020F0502020204030204" pitchFamily="34" charset="0"/>
                <a:ea typeface="+mn-ea"/>
              </a:rPr>
              <a:t>1441/07/17</a:t>
            </a:fld>
            <a:endParaRPr lang="fa-IR" sz="1200" kern="1200">
              <a:solidFill>
                <a:prstClr val="black">
                  <a:tint val="75000"/>
                </a:prstClr>
              </a:solidFill>
              <a:latin typeface="Calibri" panose="020F0502020204030204" pitchFamily="34" charset="0"/>
              <a:ea typeface="+mn-ea"/>
            </a:endParaRPr>
          </a:p>
        </p:txBody>
      </p:sp>
      <p:sp>
        <p:nvSpPr>
          <p:cNvPr id="6" name="Footer Placeholder 5"/>
          <p:cNvSpPr>
            <a:spLocks noGrp="1" noEditPoints="1"/>
          </p:cNvSpPr>
          <p:nvPr>
            <p:ph type="ftr" sz="quarter" idx="11"/>
          </p:nvPr>
        </p:nvSpPr>
        <p:spPr/>
        <p:txBody>
          <a:bodyPr/>
          <a:lstStyle/>
          <a:p>
            <a:pPr algn="ctr" rtl="1"/>
            <a:endParaRPr lang="fa-IR" sz="1200" kern="1200">
              <a:solidFill>
                <a:prstClr val="black">
                  <a:tint val="75000"/>
                </a:prstClr>
              </a:solidFill>
              <a:latin typeface="Calibri" panose="020F0502020204030204" pitchFamily="34" charset="0"/>
              <a:ea typeface="+mn-ea"/>
            </a:endParaRPr>
          </a:p>
        </p:txBody>
      </p:sp>
      <p:sp>
        <p:nvSpPr>
          <p:cNvPr id="7" name="Slide Number Placeholder 6"/>
          <p:cNvSpPr>
            <a:spLocks noGrp="1" noEditPoints="1"/>
          </p:cNvSpPr>
          <p:nvPr>
            <p:ph type="sldNum" sz="quarter" idx="12"/>
          </p:nvPr>
        </p:nvSpPr>
        <p:spPr/>
        <p:txBody>
          <a:bodyPr/>
          <a:lstStyle/>
          <a:p>
            <a:pPr algn="l" rtl="1"/>
            <a:fld id="{994E29EE-FD24-4044-8429-1007B4F1FF77}" type="slidenum">
              <a:rPr lang="fa-IR" sz="1200" kern="1200">
                <a:solidFill>
                  <a:prstClr val="black">
                    <a:tint val="75000"/>
                  </a:prstClr>
                </a:solidFill>
                <a:latin typeface="Calibri" panose="020F0502020204030204" pitchFamily="34" charset="0"/>
                <a:ea typeface="+mn-ea"/>
              </a:rPr>
              <a:t>‹#›</a:t>
            </a:fld>
            <a:endParaRPr lang="fa-IR" sz="1200" kern="1200">
              <a:solidFill>
                <a:prstClr val="black">
                  <a:tint val="75000"/>
                </a:prstClr>
              </a:solidFill>
              <a:latin typeface="Calibri" panose="020F0502020204030204" pitchFamily="34" charset="0"/>
              <a:ea typeface="+mn-ea"/>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457200" y="274638"/>
            <a:ext cx="8229600" cy="1143000"/>
          </a:xfrm>
        </p:spPr>
        <p:txBody>
          <a:bodyPr/>
          <a:lstStyle/>
          <a:p>
            <a:r>
              <a:rPr lang="en-US" smtClean="0"/>
              <a:t>Click to edit Master title style</a:t>
            </a:r>
            <a:endParaRPr lang="fa-IR"/>
          </a:p>
        </p:txBody>
      </p:sp>
      <p:sp>
        <p:nvSpPr>
          <p:cNvPr id="3" name="Text Placeholder 2"/>
          <p:cNvSpPr>
            <a:spLocks noGrp="1" noEditPoints="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noEditPoints="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noEditPoints="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noEditPoints="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noEditPoints="1"/>
          </p:cNvSpPr>
          <p:nvPr>
            <p:ph type="dt" sz="half" idx="10"/>
          </p:nvPr>
        </p:nvSpPr>
        <p:spPr/>
        <p:txBody>
          <a:bodyPr/>
          <a:lstStyle/>
          <a:p>
            <a:pPr algn="r" rtl="1"/>
            <a:fld id="{87D524BE-EEE3-49C6-90B7-40F4587F7F93}" type="datetimeFigureOut">
              <a:rPr lang="fa-IR" sz="1200" kern="1200">
                <a:solidFill>
                  <a:prstClr val="black">
                    <a:tint val="75000"/>
                  </a:prstClr>
                </a:solidFill>
                <a:latin typeface="Calibri" panose="020F0502020204030204" pitchFamily="34" charset="0"/>
                <a:ea typeface="+mn-ea"/>
              </a:rPr>
              <a:t>1441/07/17</a:t>
            </a:fld>
            <a:endParaRPr lang="fa-IR" sz="1200" kern="1200">
              <a:solidFill>
                <a:prstClr val="black">
                  <a:tint val="75000"/>
                </a:prstClr>
              </a:solidFill>
              <a:latin typeface="Calibri" panose="020F0502020204030204" pitchFamily="34" charset="0"/>
              <a:ea typeface="+mn-ea"/>
            </a:endParaRPr>
          </a:p>
        </p:txBody>
      </p:sp>
      <p:sp>
        <p:nvSpPr>
          <p:cNvPr id="8" name="Footer Placeholder 7"/>
          <p:cNvSpPr>
            <a:spLocks noGrp="1" noEditPoints="1"/>
          </p:cNvSpPr>
          <p:nvPr>
            <p:ph type="ftr" sz="quarter" idx="11"/>
          </p:nvPr>
        </p:nvSpPr>
        <p:spPr/>
        <p:txBody>
          <a:bodyPr/>
          <a:lstStyle/>
          <a:p>
            <a:pPr algn="ctr" rtl="1"/>
            <a:endParaRPr lang="fa-IR" sz="1200" kern="1200">
              <a:solidFill>
                <a:prstClr val="black">
                  <a:tint val="75000"/>
                </a:prstClr>
              </a:solidFill>
              <a:latin typeface="Calibri" panose="020F0502020204030204" pitchFamily="34" charset="0"/>
              <a:ea typeface="+mn-ea"/>
            </a:endParaRPr>
          </a:p>
        </p:txBody>
      </p:sp>
      <p:sp>
        <p:nvSpPr>
          <p:cNvPr id="9" name="Slide Number Placeholder 8"/>
          <p:cNvSpPr>
            <a:spLocks noGrp="1" noEditPoints="1"/>
          </p:cNvSpPr>
          <p:nvPr>
            <p:ph type="sldNum" sz="quarter" idx="12"/>
          </p:nvPr>
        </p:nvSpPr>
        <p:spPr/>
        <p:txBody>
          <a:bodyPr/>
          <a:lstStyle/>
          <a:p>
            <a:pPr algn="l" rtl="1"/>
            <a:fld id="{994E29EE-FD24-4044-8429-1007B4F1FF77}" type="slidenum">
              <a:rPr lang="fa-IR" sz="1200" kern="1200">
                <a:solidFill>
                  <a:prstClr val="black">
                    <a:tint val="75000"/>
                  </a:prstClr>
                </a:solidFill>
                <a:latin typeface="Calibri" panose="020F0502020204030204" pitchFamily="34" charset="0"/>
                <a:ea typeface="+mn-ea"/>
              </a:rPr>
              <a:t>‹#›</a:t>
            </a:fld>
            <a:endParaRPr lang="fa-IR" sz="1200" kern="1200">
              <a:solidFill>
                <a:prstClr val="black">
                  <a:tint val="75000"/>
                </a:prstClr>
              </a:solidFill>
              <a:latin typeface="Calibri" panose="020F0502020204030204" pitchFamily="34" charset="0"/>
              <a:ea typeface="+mn-e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fa-IR"/>
          </a:p>
        </p:txBody>
      </p:sp>
      <p:sp>
        <p:nvSpPr>
          <p:cNvPr id="3" name="Date Placeholder 2"/>
          <p:cNvSpPr>
            <a:spLocks noGrp="1" noEditPoints="1"/>
          </p:cNvSpPr>
          <p:nvPr>
            <p:ph type="dt" sz="half" idx="10"/>
          </p:nvPr>
        </p:nvSpPr>
        <p:spPr/>
        <p:txBody>
          <a:bodyPr/>
          <a:lstStyle/>
          <a:p>
            <a:pPr algn="r" rtl="1"/>
            <a:fld id="{87D524BE-EEE3-49C6-90B7-40F4587F7F93}" type="datetimeFigureOut">
              <a:rPr lang="fa-IR" sz="1200" kern="1200">
                <a:solidFill>
                  <a:prstClr val="black">
                    <a:tint val="75000"/>
                  </a:prstClr>
                </a:solidFill>
                <a:latin typeface="Calibri" panose="020F0502020204030204" pitchFamily="34" charset="0"/>
                <a:ea typeface="+mn-ea"/>
              </a:rPr>
              <a:t>1441/07/17</a:t>
            </a:fld>
            <a:endParaRPr lang="fa-IR" sz="1200" kern="1200">
              <a:solidFill>
                <a:prstClr val="black">
                  <a:tint val="75000"/>
                </a:prstClr>
              </a:solidFill>
              <a:latin typeface="Calibri" panose="020F0502020204030204" pitchFamily="34" charset="0"/>
              <a:ea typeface="+mn-ea"/>
            </a:endParaRPr>
          </a:p>
        </p:txBody>
      </p:sp>
      <p:sp>
        <p:nvSpPr>
          <p:cNvPr id="4" name="Footer Placeholder 3"/>
          <p:cNvSpPr>
            <a:spLocks noGrp="1" noEditPoints="1"/>
          </p:cNvSpPr>
          <p:nvPr>
            <p:ph type="ftr" sz="quarter" idx="11"/>
          </p:nvPr>
        </p:nvSpPr>
        <p:spPr/>
        <p:txBody>
          <a:bodyPr/>
          <a:lstStyle/>
          <a:p>
            <a:pPr algn="ctr" rtl="1"/>
            <a:endParaRPr lang="fa-IR" sz="1200" kern="1200">
              <a:solidFill>
                <a:prstClr val="black">
                  <a:tint val="75000"/>
                </a:prstClr>
              </a:solidFill>
              <a:latin typeface="Calibri" panose="020F0502020204030204" pitchFamily="34" charset="0"/>
              <a:ea typeface="+mn-ea"/>
            </a:endParaRPr>
          </a:p>
        </p:txBody>
      </p:sp>
      <p:sp>
        <p:nvSpPr>
          <p:cNvPr id="5" name="Slide Number Placeholder 4"/>
          <p:cNvSpPr>
            <a:spLocks noGrp="1" noEditPoints="1"/>
          </p:cNvSpPr>
          <p:nvPr>
            <p:ph type="sldNum" sz="quarter" idx="12"/>
          </p:nvPr>
        </p:nvSpPr>
        <p:spPr/>
        <p:txBody>
          <a:bodyPr/>
          <a:lstStyle/>
          <a:p>
            <a:pPr algn="l" rtl="1"/>
            <a:fld id="{994E29EE-FD24-4044-8429-1007B4F1FF77}" type="slidenum">
              <a:rPr lang="fa-IR" sz="1200" kern="1200">
                <a:solidFill>
                  <a:prstClr val="black">
                    <a:tint val="75000"/>
                  </a:prstClr>
                </a:solidFill>
                <a:latin typeface="Calibri" panose="020F0502020204030204" pitchFamily="34" charset="0"/>
                <a:ea typeface="+mn-ea"/>
              </a:rPr>
              <a:t>‹#›</a:t>
            </a:fld>
            <a:endParaRPr lang="fa-IR" sz="1200" kern="1200">
              <a:solidFill>
                <a:prstClr val="black">
                  <a:tint val="75000"/>
                </a:prstClr>
              </a:solidFill>
              <a:latin typeface="Calibri" panose="020F0502020204030204" pitchFamily="34" charset="0"/>
              <a:ea typeface="+mn-e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p:txBody>
          <a:bodyPr/>
          <a:lstStyle/>
          <a:p>
            <a:pPr algn="r" rtl="1"/>
            <a:fld id="{87D524BE-EEE3-49C6-90B7-40F4587F7F93}" type="datetimeFigureOut">
              <a:rPr lang="fa-IR" sz="1200" kern="1200">
                <a:solidFill>
                  <a:prstClr val="black">
                    <a:tint val="75000"/>
                  </a:prstClr>
                </a:solidFill>
                <a:latin typeface="Calibri" panose="020F0502020204030204" pitchFamily="34" charset="0"/>
                <a:ea typeface="+mn-ea"/>
              </a:rPr>
              <a:t>1441/07/17</a:t>
            </a:fld>
            <a:endParaRPr lang="fa-IR" sz="1200" kern="1200">
              <a:solidFill>
                <a:prstClr val="black">
                  <a:tint val="75000"/>
                </a:prstClr>
              </a:solidFill>
              <a:latin typeface="Calibri" panose="020F0502020204030204" pitchFamily="34" charset="0"/>
              <a:ea typeface="+mn-ea"/>
            </a:endParaRPr>
          </a:p>
        </p:txBody>
      </p:sp>
      <p:sp>
        <p:nvSpPr>
          <p:cNvPr id="3" name="Footer Placeholder 2"/>
          <p:cNvSpPr>
            <a:spLocks noGrp="1" noEditPoints="1"/>
          </p:cNvSpPr>
          <p:nvPr>
            <p:ph type="ftr" sz="quarter" idx="11"/>
          </p:nvPr>
        </p:nvSpPr>
        <p:spPr/>
        <p:txBody>
          <a:bodyPr/>
          <a:lstStyle/>
          <a:p>
            <a:pPr algn="ctr" rtl="1"/>
            <a:endParaRPr lang="fa-IR" sz="1200" kern="1200">
              <a:solidFill>
                <a:prstClr val="black">
                  <a:tint val="75000"/>
                </a:prstClr>
              </a:solidFill>
              <a:latin typeface="Calibri" panose="020F0502020204030204" pitchFamily="34" charset="0"/>
              <a:ea typeface="+mn-ea"/>
            </a:endParaRPr>
          </a:p>
        </p:txBody>
      </p:sp>
      <p:sp>
        <p:nvSpPr>
          <p:cNvPr id="4" name="Slide Number Placeholder 3"/>
          <p:cNvSpPr>
            <a:spLocks noGrp="1" noEditPoints="1"/>
          </p:cNvSpPr>
          <p:nvPr>
            <p:ph type="sldNum" sz="quarter" idx="12"/>
          </p:nvPr>
        </p:nvSpPr>
        <p:spPr/>
        <p:txBody>
          <a:bodyPr/>
          <a:lstStyle/>
          <a:p>
            <a:pPr algn="l" rtl="1"/>
            <a:fld id="{994E29EE-FD24-4044-8429-1007B4F1FF77}" type="slidenum">
              <a:rPr lang="fa-IR" sz="1200" kern="1200">
                <a:solidFill>
                  <a:prstClr val="black">
                    <a:tint val="75000"/>
                  </a:prstClr>
                </a:solidFill>
                <a:latin typeface="Calibri" panose="020F0502020204030204" pitchFamily="34" charset="0"/>
                <a:ea typeface="+mn-ea"/>
              </a:rPr>
              <a:t>‹#›</a:t>
            </a:fld>
            <a:endParaRPr lang="fa-IR" sz="1200" kern="1200">
              <a:solidFill>
                <a:prstClr val="black">
                  <a:tint val="75000"/>
                </a:prstClr>
              </a:solidFill>
              <a:latin typeface="Calibri" panose="020F0502020204030204" pitchFamily="34" charset="0"/>
              <a:ea typeface="+mn-e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noEditPoints="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noEditPoints="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EditPoints="1"/>
          </p:cNvSpPr>
          <p:nvPr>
            <p:ph type="dt" sz="half" idx="10"/>
          </p:nvPr>
        </p:nvSpPr>
        <p:spPr/>
        <p:txBody>
          <a:bodyPr/>
          <a:lstStyle/>
          <a:p>
            <a:pPr algn="r" rtl="1"/>
            <a:fld id="{87D524BE-EEE3-49C6-90B7-40F4587F7F93}" type="datetimeFigureOut">
              <a:rPr lang="fa-IR" sz="1200" kern="1200">
                <a:solidFill>
                  <a:prstClr val="black">
                    <a:tint val="75000"/>
                  </a:prstClr>
                </a:solidFill>
                <a:latin typeface="Calibri" panose="020F0502020204030204" pitchFamily="34" charset="0"/>
                <a:ea typeface="+mn-ea"/>
              </a:rPr>
              <a:t>1441/07/17</a:t>
            </a:fld>
            <a:endParaRPr lang="fa-IR" sz="1200" kern="1200">
              <a:solidFill>
                <a:prstClr val="black">
                  <a:tint val="75000"/>
                </a:prstClr>
              </a:solidFill>
              <a:latin typeface="Calibri" panose="020F0502020204030204" pitchFamily="34" charset="0"/>
              <a:ea typeface="+mn-ea"/>
            </a:endParaRPr>
          </a:p>
        </p:txBody>
      </p:sp>
      <p:sp>
        <p:nvSpPr>
          <p:cNvPr id="6" name="Footer Placeholder 5"/>
          <p:cNvSpPr>
            <a:spLocks noGrp="1" noEditPoints="1"/>
          </p:cNvSpPr>
          <p:nvPr>
            <p:ph type="ftr" sz="quarter" idx="11"/>
          </p:nvPr>
        </p:nvSpPr>
        <p:spPr/>
        <p:txBody>
          <a:bodyPr/>
          <a:lstStyle/>
          <a:p>
            <a:pPr algn="ctr" rtl="1"/>
            <a:endParaRPr lang="fa-IR" sz="1200" kern="1200">
              <a:solidFill>
                <a:prstClr val="black">
                  <a:tint val="75000"/>
                </a:prstClr>
              </a:solidFill>
              <a:latin typeface="Calibri" panose="020F0502020204030204" pitchFamily="34" charset="0"/>
              <a:ea typeface="+mn-ea"/>
            </a:endParaRPr>
          </a:p>
        </p:txBody>
      </p:sp>
      <p:sp>
        <p:nvSpPr>
          <p:cNvPr id="7" name="Slide Number Placeholder 6"/>
          <p:cNvSpPr>
            <a:spLocks noGrp="1" noEditPoints="1"/>
          </p:cNvSpPr>
          <p:nvPr>
            <p:ph type="sldNum" sz="quarter" idx="12"/>
          </p:nvPr>
        </p:nvSpPr>
        <p:spPr/>
        <p:txBody>
          <a:bodyPr/>
          <a:lstStyle/>
          <a:p>
            <a:pPr algn="l" rtl="1"/>
            <a:fld id="{994E29EE-FD24-4044-8429-1007B4F1FF77}" type="slidenum">
              <a:rPr lang="fa-IR" sz="1200" kern="1200">
                <a:solidFill>
                  <a:prstClr val="black">
                    <a:tint val="75000"/>
                  </a:prstClr>
                </a:solidFill>
                <a:latin typeface="Calibri" panose="020F0502020204030204" pitchFamily="34" charset="0"/>
                <a:ea typeface="+mn-ea"/>
              </a:rPr>
              <a:t>‹#›</a:t>
            </a:fld>
            <a:endParaRPr lang="fa-IR" sz="1200" kern="1200">
              <a:solidFill>
                <a:prstClr val="black">
                  <a:tint val="75000"/>
                </a:prstClr>
              </a:solidFill>
              <a:latin typeface="Calibri" panose="020F0502020204030204" pitchFamily="34" charset="0"/>
              <a:ea typeface="+mn-e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Content Placeholder 2"/>
          <p:cNvSpPr>
            <a:spLocks noGrp="1" noEditPoints="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10"/>
          </p:nvPr>
        </p:nvSpPr>
        <p:spPr/>
        <p:txBody>
          <a:bodyPr/>
          <a:lstStyle/>
          <a:p>
            <a:fld id="{220BE824-FAA9-428A-A8CD-5DCA46D4759A}" type="datetimeFigureOut">
              <a:rPr lang="en-US" smtClean="0"/>
              <a:t>3/11/2020</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B3F48F1A-622C-4EC8-806D-79CC59EA1C4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noEditPoints="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a:p>
        </p:txBody>
      </p:sp>
      <p:sp>
        <p:nvSpPr>
          <p:cNvPr id="4" name="Text Placeholder 3"/>
          <p:cNvSpPr>
            <a:spLocks noGrp="1" noEditPoints="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EditPoints="1"/>
          </p:cNvSpPr>
          <p:nvPr>
            <p:ph type="dt" sz="half" idx="10"/>
          </p:nvPr>
        </p:nvSpPr>
        <p:spPr/>
        <p:txBody>
          <a:bodyPr/>
          <a:lstStyle/>
          <a:p>
            <a:pPr algn="r" rtl="1"/>
            <a:fld id="{87D524BE-EEE3-49C6-90B7-40F4587F7F93}" type="datetimeFigureOut">
              <a:rPr lang="fa-IR" sz="1200" kern="1200">
                <a:solidFill>
                  <a:prstClr val="black">
                    <a:tint val="75000"/>
                  </a:prstClr>
                </a:solidFill>
                <a:latin typeface="Calibri" panose="020F0502020204030204" pitchFamily="34" charset="0"/>
                <a:ea typeface="+mn-ea"/>
              </a:rPr>
              <a:t>1441/07/17</a:t>
            </a:fld>
            <a:endParaRPr lang="fa-IR" sz="1200" kern="1200">
              <a:solidFill>
                <a:prstClr val="black">
                  <a:tint val="75000"/>
                </a:prstClr>
              </a:solidFill>
              <a:latin typeface="Calibri" panose="020F0502020204030204" pitchFamily="34" charset="0"/>
              <a:ea typeface="+mn-ea"/>
            </a:endParaRPr>
          </a:p>
        </p:txBody>
      </p:sp>
      <p:sp>
        <p:nvSpPr>
          <p:cNvPr id="6" name="Footer Placeholder 5"/>
          <p:cNvSpPr>
            <a:spLocks noGrp="1" noEditPoints="1"/>
          </p:cNvSpPr>
          <p:nvPr>
            <p:ph type="ftr" sz="quarter" idx="11"/>
          </p:nvPr>
        </p:nvSpPr>
        <p:spPr/>
        <p:txBody>
          <a:bodyPr/>
          <a:lstStyle/>
          <a:p>
            <a:pPr algn="ctr" rtl="1"/>
            <a:endParaRPr lang="fa-IR" sz="1200" kern="1200">
              <a:solidFill>
                <a:prstClr val="black">
                  <a:tint val="75000"/>
                </a:prstClr>
              </a:solidFill>
              <a:latin typeface="Calibri" panose="020F0502020204030204" pitchFamily="34" charset="0"/>
              <a:ea typeface="+mn-ea"/>
            </a:endParaRPr>
          </a:p>
        </p:txBody>
      </p:sp>
      <p:sp>
        <p:nvSpPr>
          <p:cNvPr id="7" name="Slide Number Placeholder 6"/>
          <p:cNvSpPr>
            <a:spLocks noGrp="1" noEditPoints="1"/>
          </p:cNvSpPr>
          <p:nvPr>
            <p:ph type="sldNum" sz="quarter" idx="12"/>
          </p:nvPr>
        </p:nvSpPr>
        <p:spPr/>
        <p:txBody>
          <a:bodyPr/>
          <a:lstStyle/>
          <a:p>
            <a:pPr algn="l" rtl="1"/>
            <a:fld id="{994E29EE-FD24-4044-8429-1007B4F1FF77}" type="slidenum">
              <a:rPr lang="fa-IR" sz="1200" kern="1200">
                <a:solidFill>
                  <a:prstClr val="black">
                    <a:tint val="75000"/>
                  </a:prstClr>
                </a:solidFill>
                <a:latin typeface="Calibri" panose="020F0502020204030204" pitchFamily="34" charset="0"/>
                <a:ea typeface="+mn-ea"/>
              </a:rPr>
              <a:t>‹#›</a:t>
            </a:fld>
            <a:endParaRPr lang="fa-IR" sz="1200" kern="1200">
              <a:solidFill>
                <a:prstClr val="black">
                  <a:tint val="75000"/>
                </a:prstClr>
              </a:solidFill>
              <a:latin typeface="Calibri" panose="020F0502020204030204" pitchFamily="34" charset="0"/>
              <a:ea typeface="+mn-e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fa-IR"/>
          </a:p>
        </p:txBody>
      </p:sp>
      <p:sp>
        <p:nvSpPr>
          <p:cNvPr id="3" name="Vertical Text Placeholder 2"/>
          <p:cNvSpPr>
            <a:spLocks noGrp="1" noEditPoints="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noEditPoints="1"/>
          </p:cNvSpPr>
          <p:nvPr>
            <p:ph type="dt" sz="half" idx="10"/>
          </p:nvPr>
        </p:nvSpPr>
        <p:spPr/>
        <p:txBody>
          <a:bodyPr/>
          <a:lstStyle/>
          <a:p>
            <a:pPr algn="r" rtl="1"/>
            <a:fld id="{87D524BE-EEE3-49C6-90B7-40F4587F7F93}" type="datetimeFigureOut">
              <a:rPr lang="fa-IR" sz="1200" kern="1200">
                <a:solidFill>
                  <a:prstClr val="black">
                    <a:tint val="75000"/>
                  </a:prstClr>
                </a:solidFill>
                <a:latin typeface="Calibri" panose="020F0502020204030204" pitchFamily="34" charset="0"/>
                <a:ea typeface="+mn-ea"/>
              </a:rPr>
              <a:t>1441/07/17</a:t>
            </a:fld>
            <a:endParaRPr lang="fa-IR" sz="1200" kern="1200">
              <a:solidFill>
                <a:prstClr val="black">
                  <a:tint val="75000"/>
                </a:prstClr>
              </a:solidFill>
              <a:latin typeface="Calibri" panose="020F0502020204030204" pitchFamily="34" charset="0"/>
              <a:ea typeface="+mn-ea"/>
            </a:endParaRPr>
          </a:p>
        </p:txBody>
      </p:sp>
      <p:sp>
        <p:nvSpPr>
          <p:cNvPr id="5" name="Footer Placeholder 4"/>
          <p:cNvSpPr>
            <a:spLocks noGrp="1" noEditPoints="1"/>
          </p:cNvSpPr>
          <p:nvPr>
            <p:ph type="ftr" sz="quarter" idx="11"/>
          </p:nvPr>
        </p:nvSpPr>
        <p:spPr/>
        <p:txBody>
          <a:bodyPr/>
          <a:lstStyle/>
          <a:p>
            <a:pPr algn="ctr" rtl="1"/>
            <a:endParaRPr lang="fa-IR" sz="1200" kern="1200">
              <a:solidFill>
                <a:prstClr val="black">
                  <a:tint val="75000"/>
                </a:prstClr>
              </a:solidFill>
              <a:latin typeface="Calibri" panose="020F0502020204030204" pitchFamily="34" charset="0"/>
              <a:ea typeface="+mn-ea"/>
            </a:endParaRPr>
          </a:p>
        </p:txBody>
      </p:sp>
      <p:sp>
        <p:nvSpPr>
          <p:cNvPr id="6" name="Slide Number Placeholder 5"/>
          <p:cNvSpPr>
            <a:spLocks noGrp="1" noEditPoints="1"/>
          </p:cNvSpPr>
          <p:nvPr>
            <p:ph type="sldNum" sz="quarter" idx="12"/>
          </p:nvPr>
        </p:nvSpPr>
        <p:spPr/>
        <p:txBody>
          <a:bodyPr/>
          <a:lstStyle/>
          <a:p>
            <a:pPr algn="l" rtl="1"/>
            <a:fld id="{994E29EE-FD24-4044-8429-1007B4F1FF77}" type="slidenum">
              <a:rPr lang="fa-IR" sz="1200" kern="1200">
                <a:solidFill>
                  <a:prstClr val="black">
                    <a:tint val="75000"/>
                  </a:prstClr>
                </a:solidFill>
                <a:latin typeface="Calibri" panose="020F0502020204030204" pitchFamily="34" charset="0"/>
                <a:ea typeface="+mn-ea"/>
              </a:rPr>
              <a:t>‹#›</a:t>
            </a:fld>
            <a:endParaRPr lang="fa-IR" sz="1200" kern="1200">
              <a:solidFill>
                <a:prstClr val="black">
                  <a:tint val="75000"/>
                </a:prstClr>
              </a:solidFill>
              <a:latin typeface="Calibri" panose="020F0502020204030204" pitchFamily="34" charset="0"/>
              <a:ea typeface="+mn-e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a:xfrm>
            <a:off x="7181850" y="274640"/>
            <a:ext cx="2228850" cy="5851525"/>
          </a:xfrm>
        </p:spPr>
        <p:txBody>
          <a:bodyPr vert="eaVert"/>
          <a:lstStyle/>
          <a:p>
            <a:r>
              <a:rPr lang="en-US" smtClean="0"/>
              <a:t>Click to edit Master title style</a:t>
            </a:r>
            <a:endParaRPr lang="fa-IR"/>
          </a:p>
        </p:txBody>
      </p:sp>
      <p:sp>
        <p:nvSpPr>
          <p:cNvPr id="3" name="Vertical Text Placeholder 2"/>
          <p:cNvSpPr>
            <a:spLocks noGrp="1" noEditPoints="1"/>
          </p:cNvSpPr>
          <p:nvPr>
            <p:ph type="body" orient="vert" idx="1"/>
          </p:nvPr>
        </p:nvSpPr>
        <p:spPr>
          <a:xfrm>
            <a:off x="495301" y="274640"/>
            <a:ext cx="65341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noEditPoints="1"/>
          </p:cNvSpPr>
          <p:nvPr>
            <p:ph type="dt" sz="half" idx="10"/>
          </p:nvPr>
        </p:nvSpPr>
        <p:spPr/>
        <p:txBody>
          <a:bodyPr/>
          <a:lstStyle/>
          <a:p>
            <a:pPr algn="r" rtl="1"/>
            <a:fld id="{87D524BE-EEE3-49C6-90B7-40F4587F7F93}" type="datetimeFigureOut">
              <a:rPr lang="fa-IR" sz="1200" kern="1200">
                <a:solidFill>
                  <a:prstClr val="black">
                    <a:tint val="75000"/>
                  </a:prstClr>
                </a:solidFill>
                <a:latin typeface="Calibri" panose="020F0502020204030204" pitchFamily="34" charset="0"/>
                <a:ea typeface="+mn-ea"/>
              </a:rPr>
              <a:t>1441/07/17</a:t>
            </a:fld>
            <a:endParaRPr lang="fa-IR" sz="1200" kern="1200">
              <a:solidFill>
                <a:prstClr val="black">
                  <a:tint val="75000"/>
                </a:prstClr>
              </a:solidFill>
              <a:latin typeface="Calibri" panose="020F0502020204030204" pitchFamily="34" charset="0"/>
              <a:ea typeface="+mn-ea"/>
            </a:endParaRPr>
          </a:p>
        </p:txBody>
      </p:sp>
      <p:sp>
        <p:nvSpPr>
          <p:cNvPr id="5" name="Footer Placeholder 4"/>
          <p:cNvSpPr>
            <a:spLocks noGrp="1" noEditPoints="1"/>
          </p:cNvSpPr>
          <p:nvPr>
            <p:ph type="ftr" sz="quarter" idx="11"/>
          </p:nvPr>
        </p:nvSpPr>
        <p:spPr/>
        <p:txBody>
          <a:bodyPr/>
          <a:lstStyle/>
          <a:p>
            <a:pPr algn="ctr" rtl="1"/>
            <a:endParaRPr lang="fa-IR" sz="1200" kern="1200">
              <a:solidFill>
                <a:prstClr val="black">
                  <a:tint val="75000"/>
                </a:prstClr>
              </a:solidFill>
              <a:latin typeface="Calibri" panose="020F0502020204030204" pitchFamily="34" charset="0"/>
              <a:ea typeface="+mn-ea"/>
            </a:endParaRPr>
          </a:p>
        </p:txBody>
      </p:sp>
      <p:sp>
        <p:nvSpPr>
          <p:cNvPr id="6" name="Slide Number Placeholder 5"/>
          <p:cNvSpPr>
            <a:spLocks noGrp="1" noEditPoints="1"/>
          </p:cNvSpPr>
          <p:nvPr>
            <p:ph type="sldNum" sz="quarter" idx="12"/>
          </p:nvPr>
        </p:nvSpPr>
        <p:spPr/>
        <p:txBody>
          <a:bodyPr/>
          <a:lstStyle/>
          <a:p>
            <a:pPr algn="l" rtl="1"/>
            <a:fld id="{994E29EE-FD24-4044-8429-1007B4F1FF77}" type="slidenum">
              <a:rPr lang="fa-IR" sz="1200" kern="1200">
                <a:solidFill>
                  <a:prstClr val="black">
                    <a:tint val="75000"/>
                  </a:prstClr>
                </a:solidFill>
                <a:latin typeface="Calibri" panose="020F0502020204030204" pitchFamily="34" charset="0"/>
                <a:ea typeface="+mn-ea"/>
              </a:rPr>
              <a:t>‹#›</a:t>
            </a:fld>
            <a:endParaRPr lang="fa-IR" sz="1200" kern="1200">
              <a:solidFill>
                <a:prstClr val="black">
                  <a:tint val="75000"/>
                </a:prstClr>
              </a:solidFill>
              <a:latin typeface="Calibri" panose="020F0502020204030204" pitchFamily="34" charset="0"/>
              <a:ea typeface="+mn-e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EditPoints="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noEditPoints="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a:p>
        </p:txBody>
      </p:sp>
      <p:sp>
        <p:nvSpPr>
          <p:cNvPr id="4" name="Date Placeholder 3"/>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Content Placeholder 2"/>
          <p:cNvSpPr>
            <a:spLocks noGrp="1" noEditPoints="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noEditPoints="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Content Placeholder 2"/>
          <p:cNvSpPr>
            <a:spLocks noGrp="1" noEditPoints="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noEditPoints="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6" name="Footer Placeholder 5"/>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7" name="Slide Number Placeholder 6"/>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Text Placeholder 2"/>
          <p:cNvSpPr>
            <a:spLocks noGrp="1" noEditPoints="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noEditPoints="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noEditPoints="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noEditPoints="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8" name="Footer Placeholder 7"/>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9" name="Slide Number Placeholder 8"/>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Date Placeholder 2"/>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4" name="Footer Placeholder 3"/>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5" name="Slide Number Placeholder 4"/>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3" name="Footer Placeholder 2"/>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4" name="Slide Number Placeholder 3"/>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noEditPoints="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noEditPoints="1"/>
          </p:cNvSpPr>
          <p:nvPr>
            <p:ph type="dt" sz="half" idx="10"/>
          </p:nvPr>
        </p:nvSpPr>
        <p:spPr/>
        <p:txBody>
          <a:bodyPr/>
          <a:lstStyle/>
          <a:p>
            <a:fld id="{220BE824-FAA9-428A-A8CD-5DCA46D4759A}" type="datetimeFigureOut">
              <a:rPr lang="en-US" smtClean="0"/>
              <a:t>3/11/2020</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B3F48F1A-622C-4EC8-806D-79CC59EA1C45}"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noEditPoints="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noEditPoints="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6" name="Footer Placeholder 5"/>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7" name="Slide Number Placeholder 6"/>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noEditPoints="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a:p>
        </p:txBody>
      </p:sp>
      <p:sp>
        <p:nvSpPr>
          <p:cNvPr id="4" name="Text Placeholder 3"/>
          <p:cNvSpPr>
            <a:spLocks noGrp="1" noEditPoints="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6" name="Footer Placeholder 5"/>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7" name="Slide Number Placeholder 6"/>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Vertical Text Placeholder 2"/>
          <p:cNvSpPr>
            <a:spLocks noGrp="1" noEditPoints="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noEditPoints="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EditPoints="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noEditPoints="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a:p>
        </p:txBody>
      </p:sp>
      <p:sp>
        <p:nvSpPr>
          <p:cNvPr id="4" name="Date Placeholder 3"/>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Content Placeholder 2"/>
          <p:cNvSpPr>
            <a:spLocks noGrp="1" noEditPoints="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noEditPoints="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Content Placeholder 2"/>
          <p:cNvSpPr>
            <a:spLocks noGrp="1" noEditPoints="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noEditPoints="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6" name="Footer Placeholder 5"/>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7" name="Slide Number Placeholder 6"/>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Text Placeholder 2"/>
          <p:cNvSpPr>
            <a:spLocks noGrp="1" noEditPoints="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noEditPoints="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noEditPoints="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noEditPoints="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8" name="Footer Placeholder 7"/>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9" name="Slide Number Placeholder 8"/>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Date Placeholder 2"/>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4" name="Footer Placeholder 3"/>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5" name="Slide Number Placeholder 4"/>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Content Placeholder 2"/>
          <p:cNvSpPr>
            <a:spLocks noGrp="1" noEditPoints="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noEditPoints="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EditPoints="1"/>
          </p:cNvSpPr>
          <p:nvPr>
            <p:ph type="dt" sz="half" idx="10"/>
          </p:nvPr>
        </p:nvSpPr>
        <p:spPr/>
        <p:txBody>
          <a:bodyPr/>
          <a:lstStyle/>
          <a:p>
            <a:fld id="{220BE824-FAA9-428A-A8CD-5DCA46D4759A}" type="datetimeFigureOut">
              <a:rPr lang="en-US" smtClean="0"/>
              <a:t>3/11/2020</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B3F48F1A-622C-4EC8-806D-79CC59EA1C45}"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3" name="Footer Placeholder 2"/>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4" name="Slide Number Placeholder 3"/>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noEditPoints="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noEditPoints="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6" name="Footer Placeholder 5"/>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7" name="Slide Number Placeholder 6"/>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noEditPoints="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a:p>
        </p:txBody>
      </p:sp>
      <p:sp>
        <p:nvSpPr>
          <p:cNvPr id="4" name="Text Placeholder 3"/>
          <p:cNvSpPr>
            <a:spLocks noGrp="1" noEditPoints="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6" name="Footer Placeholder 5"/>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7" name="Slide Number Placeholder 6"/>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Vertical Text Placeholder 2"/>
          <p:cNvSpPr>
            <a:spLocks noGrp="1" noEditPoints="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noEditPoints="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EditPoints="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noEditPoints="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a:p>
        </p:txBody>
      </p:sp>
      <p:sp>
        <p:nvSpPr>
          <p:cNvPr id="4" name="Date Placeholder 3"/>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Content Placeholder 2"/>
          <p:cNvSpPr>
            <a:spLocks noGrp="1" noEditPoints="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noEditPoints="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Content Placeholder 2"/>
          <p:cNvSpPr>
            <a:spLocks noGrp="1" noEditPoints="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noEditPoints="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6" name="Footer Placeholder 5"/>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7" name="Slide Number Placeholder 6"/>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Text Placeholder 2"/>
          <p:cNvSpPr>
            <a:spLocks noGrp="1" noEditPoints="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noEditPoints="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noEditPoints="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noEditPoints="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8" name="Footer Placeholder 7"/>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9" name="Slide Number Placeholder 8"/>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Text Placeholder 2"/>
          <p:cNvSpPr>
            <a:spLocks noGrp="1" noEditPoints="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noEditPoints="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noEditPoints="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noEditPoints="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noEditPoints="1"/>
          </p:cNvSpPr>
          <p:nvPr>
            <p:ph type="dt" sz="half" idx="10"/>
          </p:nvPr>
        </p:nvSpPr>
        <p:spPr/>
        <p:txBody>
          <a:bodyPr/>
          <a:lstStyle/>
          <a:p>
            <a:fld id="{220BE824-FAA9-428A-A8CD-5DCA46D4759A}" type="datetimeFigureOut">
              <a:rPr lang="en-US" smtClean="0"/>
              <a:t>3/11/2020</a:t>
            </a:fld>
            <a:endParaRPr lang="en-US"/>
          </a:p>
        </p:txBody>
      </p:sp>
      <p:sp>
        <p:nvSpPr>
          <p:cNvPr id="8" name="Footer Placeholder 7"/>
          <p:cNvSpPr>
            <a:spLocks noGrp="1" noEditPoints="1"/>
          </p:cNvSpPr>
          <p:nvPr>
            <p:ph type="ftr" sz="quarter" idx="11"/>
          </p:nvPr>
        </p:nvSpPr>
        <p:spPr/>
        <p:txBody>
          <a:bodyPr/>
          <a:lstStyle/>
          <a:p>
            <a:endParaRPr lang="en-US"/>
          </a:p>
        </p:txBody>
      </p:sp>
      <p:sp>
        <p:nvSpPr>
          <p:cNvPr id="9" name="Slide Number Placeholder 8"/>
          <p:cNvSpPr>
            <a:spLocks noGrp="1" noEditPoints="1"/>
          </p:cNvSpPr>
          <p:nvPr>
            <p:ph type="sldNum" sz="quarter" idx="12"/>
          </p:nvPr>
        </p:nvSpPr>
        <p:spPr/>
        <p:txBody>
          <a:bodyPr/>
          <a:lstStyle/>
          <a:p>
            <a:fld id="{B3F48F1A-622C-4EC8-806D-79CC59EA1C45}"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Date Placeholder 2"/>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4" name="Footer Placeholder 3"/>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5" name="Slide Number Placeholder 4"/>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3" name="Footer Placeholder 2"/>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4" name="Slide Number Placeholder 3"/>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noEditPoints="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noEditPoints="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6" name="Footer Placeholder 5"/>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7" name="Slide Number Placeholder 6"/>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noEditPoints="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a:p>
        </p:txBody>
      </p:sp>
      <p:sp>
        <p:nvSpPr>
          <p:cNvPr id="4" name="Text Placeholder 3"/>
          <p:cNvSpPr>
            <a:spLocks noGrp="1" noEditPoints="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6" name="Footer Placeholder 5"/>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7" name="Slide Number Placeholder 6"/>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Vertical Text Placeholder 2"/>
          <p:cNvSpPr>
            <a:spLocks noGrp="1" noEditPoints="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noEditPoints="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10"/>
          </p:nvPr>
        </p:nvSpPr>
        <p:spPr/>
        <p:txBody>
          <a:bodyPr/>
          <a:lstStyle/>
          <a:p>
            <a:pPr algn="l" rtl="0"/>
            <a:fld id="{220BE824-FAA9-428A-A8CD-5DCA46D4759A}" type="datetimeFigureOut">
              <a:rPr lang="en-US" sz="1200" kern="1200">
                <a:solidFill>
                  <a:prstClr val="black">
                    <a:tint val="75000"/>
                  </a:prstClr>
                </a:solidFill>
                <a:latin typeface="Calibri" panose="020F0502020204030204" pitchFamily="34" charset="0"/>
                <a:ea typeface="+mn-ea"/>
                <a:cs typeface="+mn-cs"/>
              </a:rPr>
              <a:t>3/11/2020</a:t>
            </a:fld>
            <a:endParaRPr lang="en-US" sz="1200"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11"/>
          </p:nvPr>
        </p:nvSpPr>
        <p:spPr/>
        <p:txBody>
          <a:bodyPr/>
          <a:lstStyle/>
          <a:p>
            <a:pPr algn="ctr" rtl="0"/>
            <a:endParaRPr lang="en-US" sz="1200"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12"/>
          </p:nvPr>
        </p:nvSpPr>
        <p:spPr/>
        <p:txBody>
          <a:bodyPr/>
          <a:lstStyle/>
          <a:p>
            <a:pPr algn="r" rtl="0"/>
            <a:fld id="{B3F48F1A-622C-4EC8-806D-79CC59EA1C45}" type="slidenum">
              <a:rPr lang="en-US" sz="1200" kern="1200">
                <a:solidFill>
                  <a:prstClr val="black">
                    <a:tint val="75000"/>
                  </a:prstClr>
                </a:solidFill>
                <a:latin typeface="Calibri" panose="020F0502020204030204" pitchFamily="34" charset="0"/>
                <a:ea typeface="+mn-ea"/>
                <a:cs typeface="+mn-cs"/>
              </a:rPr>
              <a:t>‹#›</a:t>
            </a:fld>
            <a:endParaRPr lang="en-US" sz="1200" kern="1200">
              <a:solidFill>
                <a:prstClr val="black">
                  <a:tint val="75000"/>
                </a:prstClr>
              </a:solidFill>
              <a:latin typeface="Calibri" panose="020F0502020204030204" pitchFamily="34"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smtClean="0"/>
              <a:t>Click to edit Master title style</a:t>
            </a:r>
            <a:endParaRPr lang="en-US"/>
          </a:p>
        </p:txBody>
      </p:sp>
      <p:sp>
        <p:nvSpPr>
          <p:cNvPr id="3" name="Date Placeholder 2"/>
          <p:cNvSpPr>
            <a:spLocks noGrp="1" noEditPoints="1"/>
          </p:cNvSpPr>
          <p:nvPr>
            <p:ph type="dt" sz="half" idx="10"/>
          </p:nvPr>
        </p:nvSpPr>
        <p:spPr/>
        <p:txBody>
          <a:bodyPr/>
          <a:lstStyle/>
          <a:p>
            <a:fld id="{220BE824-FAA9-428A-A8CD-5DCA46D4759A}" type="datetimeFigureOut">
              <a:rPr lang="en-US" smtClean="0"/>
              <a:t>3/11/2020</a:t>
            </a:fld>
            <a:endParaRPr lang="en-US"/>
          </a:p>
        </p:txBody>
      </p:sp>
      <p:sp>
        <p:nvSpPr>
          <p:cNvPr id="4" name="Footer Placeholder 3"/>
          <p:cNvSpPr>
            <a:spLocks noGrp="1" noEditPoints="1"/>
          </p:cNvSpPr>
          <p:nvPr>
            <p:ph type="ftr" sz="quarter" idx="11"/>
          </p:nvPr>
        </p:nvSpPr>
        <p:spPr/>
        <p:txBody>
          <a:bodyPr/>
          <a:lstStyle/>
          <a:p>
            <a:endParaRPr lang="en-US"/>
          </a:p>
        </p:txBody>
      </p:sp>
      <p:sp>
        <p:nvSpPr>
          <p:cNvPr id="5" name="Slide Number Placeholder 4"/>
          <p:cNvSpPr>
            <a:spLocks noGrp="1" noEditPoints="1"/>
          </p:cNvSpPr>
          <p:nvPr>
            <p:ph type="sldNum" sz="quarter" idx="12"/>
          </p:nvPr>
        </p:nvSpPr>
        <p:spPr/>
        <p:txBody>
          <a:bodyPr/>
          <a:lstStyle/>
          <a:p>
            <a:fld id="{B3F48F1A-622C-4EC8-806D-79CC59EA1C4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p:txBody>
          <a:bodyPr/>
          <a:lstStyle/>
          <a:p>
            <a:fld id="{220BE824-FAA9-428A-A8CD-5DCA46D4759A}" type="datetimeFigureOut">
              <a:rPr lang="en-US" smtClean="0"/>
              <a:t>3/11/2020</a:t>
            </a:fld>
            <a:endParaRPr lang="en-US"/>
          </a:p>
        </p:txBody>
      </p:sp>
      <p:sp>
        <p:nvSpPr>
          <p:cNvPr id="3" name="Footer Placeholder 2"/>
          <p:cNvSpPr>
            <a:spLocks noGrp="1" noEditPoints="1"/>
          </p:cNvSpPr>
          <p:nvPr>
            <p:ph type="ftr" sz="quarter" idx="11"/>
          </p:nvPr>
        </p:nvSpPr>
        <p:spPr/>
        <p:txBody>
          <a:bodyPr/>
          <a:lstStyle/>
          <a:p>
            <a:endParaRPr lang="en-US"/>
          </a:p>
        </p:txBody>
      </p:sp>
      <p:sp>
        <p:nvSpPr>
          <p:cNvPr id="4" name="Slide Number Placeholder 3"/>
          <p:cNvSpPr>
            <a:spLocks noGrp="1" noEditPoints="1"/>
          </p:cNvSpPr>
          <p:nvPr>
            <p:ph type="sldNum" sz="quarter" idx="12"/>
          </p:nvPr>
        </p:nvSpPr>
        <p:spPr/>
        <p:txBody>
          <a:bodyPr/>
          <a:lstStyle/>
          <a:p>
            <a:fld id="{B3F48F1A-622C-4EC8-806D-79CC59EA1C4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noEditPoints="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noEditPoints="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EditPoints="1"/>
          </p:cNvSpPr>
          <p:nvPr>
            <p:ph type="dt" sz="half" idx="10"/>
          </p:nvPr>
        </p:nvSpPr>
        <p:spPr/>
        <p:txBody>
          <a:bodyPr/>
          <a:lstStyle/>
          <a:p>
            <a:fld id="{220BE824-FAA9-428A-A8CD-5DCA46D4759A}" type="datetimeFigureOut">
              <a:rPr lang="en-US" smtClean="0"/>
              <a:t>3/11/2020</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B3F48F1A-622C-4EC8-806D-79CC59EA1C4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noEditPoints="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a:p>
        </p:txBody>
      </p:sp>
      <p:sp>
        <p:nvSpPr>
          <p:cNvPr id="4" name="Text Placeholder 3"/>
          <p:cNvSpPr>
            <a:spLocks noGrp="1" noEditPoints="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EditPoints="1"/>
          </p:cNvSpPr>
          <p:nvPr>
            <p:ph type="dt" sz="half" idx="10"/>
          </p:nvPr>
        </p:nvSpPr>
        <p:spPr/>
        <p:txBody>
          <a:bodyPr/>
          <a:lstStyle/>
          <a:p>
            <a:fld id="{220BE824-FAA9-428A-A8CD-5DCA46D4759A}" type="datetimeFigureOut">
              <a:rPr lang="en-US" smtClean="0"/>
              <a:t>3/11/2020</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B3F48F1A-622C-4EC8-806D-79CC59EA1C4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noEditPoints="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BE824-FAA9-428A-A8CD-5DCA46D4759A}" type="datetimeFigureOut">
              <a:rPr lang="en-US" smtClean="0"/>
              <a:t>3/11/2020</a:t>
            </a:fld>
            <a:endParaRPr lang="en-US"/>
          </a:p>
        </p:txBody>
      </p:sp>
      <p:sp>
        <p:nvSpPr>
          <p:cNvPr id="5" name="Footer Placeholder 4"/>
          <p:cNvSpPr>
            <a:spLocks noGrp="1" noEditPoints="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noEditPoints="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F48F1A-622C-4EC8-806D-79CC59EA1C4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noEditPoints="1"/>
          </p:cNvSpPr>
          <p:nvPr>
            <p:ph type="body" idx="1"/>
          </p:nvPr>
        </p:nvSpPr>
        <p:spPr>
          <a:xfrm>
            <a:off x="457200" y="1600202"/>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noEditPoints="1"/>
          </p:cNvSpPr>
          <p:nvPr>
            <p:ph type="dt" sz="half" idx="2"/>
          </p:nvPr>
        </p:nvSpPr>
        <p:spPr>
          <a:xfrm>
            <a:off x="6553200" y="6356352"/>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87D524BE-EEE3-49C6-90B7-40F4587F7F93}" type="datetimeFigureOut">
              <a:rPr lang="fa-IR" kern="1200" smtClean="0">
                <a:solidFill>
                  <a:prstClr val="black">
                    <a:tint val="75000"/>
                  </a:prstClr>
                </a:solidFill>
                <a:latin typeface="Calibri" panose="020F0502020204030204" pitchFamily="34" charset="0"/>
                <a:ea typeface="+mn-ea"/>
              </a:rPr>
              <a:t>1441/07/17</a:t>
            </a:fld>
            <a:endParaRPr lang="fa-IR" kern="1200">
              <a:solidFill>
                <a:prstClr val="black">
                  <a:tint val="75000"/>
                </a:prstClr>
              </a:solidFill>
              <a:latin typeface="Calibri" panose="020F0502020204030204" pitchFamily="34" charset="0"/>
              <a:ea typeface="+mn-ea"/>
            </a:endParaRPr>
          </a:p>
        </p:txBody>
      </p:sp>
      <p:sp>
        <p:nvSpPr>
          <p:cNvPr id="5" name="Footer Placeholder 4"/>
          <p:cNvSpPr>
            <a:spLocks noGrp="1" noEditPoints="1"/>
          </p:cNvSpPr>
          <p:nvPr>
            <p:ph type="ftr" sz="quarter" idx="3"/>
          </p:nvPr>
        </p:nvSpPr>
        <p:spPr>
          <a:xfrm>
            <a:off x="3124200" y="6356352"/>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fa-IR" kern="1200">
              <a:solidFill>
                <a:prstClr val="black">
                  <a:tint val="75000"/>
                </a:prstClr>
              </a:solidFill>
              <a:latin typeface="Calibri" panose="020F0502020204030204" pitchFamily="34" charset="0"/>
              <a:ea typeface="+mn-ea"/>
            </a:endParaRPr>
          </a:p>
        </p:txBody>
      </p:sp>
      <p:sp>
        <p:nvSpPr>
          <p:cNvPr id="6" name="Slide Number Placeholder 5"/>
          <p:cNvSpPr>
            <a:spLocks noGrp="1" noEditPoints="1"/>
          </p:cNvSpPr>
          <p:nvPr>
            <p:ph type="sldNum" sz="quarter" idx="4"/>
          </p:nvPr>
        </p:nvSpPr>
        <p:spPr>
          <a:xfrm>
            <a:off x="457200" y="6356352"/>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994E29EE-FD24-4044-8429-1007B4F1FF77}" type="slidenum">
              <a:rPr lang="fa-IR" kern="1200" smtClean="0">
                <a:solidFill>
                  <a:prstClr val="black">
                    <a:tint val="75000"/>
                  </a:prstClr>
                </a:solidFill>
                <a:latin typeface="Calibri" panose="020F0502020204030204" pitchFamily="34" charset="0"/>
                <a:ea typeface="+mn-ea"/>
              </a:rPr>
              <a:t>‹#›</a:t>
            </a:fld>
            <a:endParaRPr lang="fa-IR" kern="1200">
              <a:solidFill>
                <a:prstClr val="black">
                  <a:tint val="75000"/>
                </a:prstClr>
              </a:solidFill>
              <a:latin typeface="Calibri" panose="020F0502020204030204" pitchFamily="34" charset="0"/>
              <a:ea typeface="+mn-ea"/>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noEditPoints="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220BE824-FAA9-428A-A8CD-5DCA46D4759A}" type="datetimeFigureOut">
              <a:rPr lang="en-US" kern="1200" smtClean="0">
                <a:solidFill>
                  <a:prstClr val="black">
                    <a:tint val="75000"/>
                  </a:prstClr>
                </a:solidFill>
                <a:latin typeface="Calibri" panose="020F0502020204030204" pitchFamily="34" charset="0"/>
                <a:ea typeface="+mn-ea"/>
                <a:cs typeface="+mn-cs"/>
              </a:rPr>
              <a:t>3/11/2020</a:t>
            </a:fld>
            <a:endParaRPr lang="en-US"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B3F48F1A-622C-4EC8-806D-79CC59EA1C45}" type="slidenum">
              <a:rPr lang="en-US" kern="1200" smtClean="0">
                <a:solidFill>
                  <a:prstClr val="black">
                    <a:tint val="75000"/>
                  </a:prstClr>
                </a:solidFill>
                <a:latin typeface="Calibri" panose="020F0502020204030204" pitchFamily="34" charset="0"/>
                <a:ea typeface="+mn-ea"/>
                <a:cs typeface="+mn-cs"/>
              </a:rPr>
              <a:t>‹#›</a:t>
            </a:fld>
            <a:endParaRPr lang="en-US" kern="1200">
              <a:solidFill>
                <a:prstClr val="black">
                  <a:tint val="75000"/>
                </a:prstClr>
              </a:solidFill>
              <a:latin typeface="Calibri" panose="020F050202020403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noEditPoints="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220BE824-FAA9-428A-A8CD-5DCA46D4759A}" type="datetimeFigureOut">
              <a:rPr lang="en-US" kern="1200" smtClean="0">
                <a:solidFill>
                  <a:prstClr val="black">
                    <a:tint val="75000"/>
                  </a:prstClr>
                </a:solidFill>
                <a:latin typeface="Calibri" panose="020F0502020204030204" pitchFamily="34" charset="0"/>
                <a:ea typeface="+mn-ea"/>
                <a:cs typeface="+mn-cs"/>
              </a:rPr>
              <a:t>3/11/2020</a:t>
            </a:fld>
            <a:endParaRPr lang="en-US"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B3F48F1A-622C-4EC8-806D-79CC59EA1C45}" type="slidenum">
              <a:rPr lang="en-US" kern="1200" smtClean="0">
                <a:solidFill>
                  <a:prstClr val="black">
                    <a:tint val="75000"/>
                  </a:prstClr>
                </a:solidFill>
                <a:latin typeface="Calibri" panose="020F0502020204030204" pitchFamily="34" charset="0"/>
                <a:ea typeface="+mn-ea"/>
                <a:cs typeface="+mn-cs"/>
              </a:rPr>
              <a:t>‹#›</a:t>
            </a:fld>
            <a:endParaRPr lang="en-US" kern="1200">
              <a:solidFill>
                <a:prstClr val="black">
                  <a:tint val="75000"/>
                </a:prstClr>
              </a:solidFill>
              <a:latin typeface="Calibri" panose="020F050202020403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noEditPoints="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EditPoints="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220BE824-FAA9-428A-A8CD-5DCA46D4759A}" type="datetimeFigureOut">
              <a:rPr lang="en-US" kern="1200" smtClean="0">
                <a:solidFill>
                  <a:prstClr val="black">
                    <a:tint val="75000"/>
                  </a:prstClr>
                </a:solidFill>
                <a:latin typeface="Calibri" panose="020F0502020204030204" pitchFamily="34" charset="0"/>
                <a:ea typeface="+mn-ea"/>
                <a:cs typeface="+mn-cs"/>
              </a:rPr>
              <a:t>3/11/2020</a:t>
            </a:fld>
            <a:endParaRPr lang="en-US" kern="1200">
              <a:solidFill>
                <a:prstClr val="black">
                  <a:tint val="75000"/>
                </a:prstClr>
              </a:solidFill>
              <a:latin typeface="Calibri" panose="020F0502020204030204" pitchFamily="34" charset="0"/>
              <a:ea typeface="+mn-ea"/>
              <a:cs typeface="+mn-cs"/>
            </a:endParaRPr>
          </a:p>
        </p:txBody>
      </p:sp>
      <p:sp>
        <p:nvSpPr>
          <p:cNvPr id="5" name="Footer Placeholder 4"/>
          <p:cNvSpPr>
            <a:spLocks noGrp="1" noEditPoints="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panose="020F0502020204030204" pitchFamily="34" charset="0"/>
              <a:ea typeface="+mn-ea"/>
              <a:cs typeface="+mn-cs"/>
            </a:endParaRPr>
          </a:p>
        </p:txBody>
      </p:sp>
      <p:sp>
        <p:nvSpPr>
          <p:cNvPr id="6" name="Slide Number Placeholder 5"/>
          <p:cNvSpPr>
            <a:spLocks noGrp="1" noEditPoints="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B3F48F1A-622C-4EC8-806D-79CC59EA1C45}" type="slidenum">
              <a:rPr lang="en-US" kern="1200" smtClean="0">
                <a:solidFill>
                  <a:prstClr val="black">
                    <a:tint val="75000"/>
                  </a:prstClr>
                </a:solidFill>
                <a:latin typeface="Calibri" panose="020F0502020204030204" pitchFamily="34" charset="0"/>
                <a:ea typeface="+mn-ea"/>
                <a:cs typeface="+mn-cs"/>
              </a:rPr>
              <a:t>‹#›</a:t>
            </a:fld>
            <a:endParaRPr lang="en-US" kern="1200">
              <a:solidFill>
                <a:prstClr val="black">
                  <a:tint val="75000"/>
                </a:prstClr>
              </a:solidFill>
              <a:latin typeface="Calibri" panose="020F050202020403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0.emf"/></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4.xml"/><Relationship Id="rId1" Type="http://schemas.openxmlformats.org/officeDocument/2006/relationships/vmlDrawing" Target="../drawings/vmlDrawing3.vml"/><Relationship Id="rId4" Type="http://schemas.openxmlformats.org/officeDocument/2006/relationships/image" Target="../media/image38.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4.xml"/><Relationship Id="rId1" Type="http://schemas.openxmlformats.org/officeDocument/2006/relationships/vmlDrawing" Target="../drawings/vmlDrawing4.vml"/><Relationship Id="rId4" Type="http://schemas.openxmlformats.org/officeDocument/2006/relationships/image" Target="../media/image39.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4.xml"/><Relationship Id="rId1" Type="http://schemas.openxmlformats.org/officeDocument/2006/relationships/vmlDrawing" Target="../drawings/vmlDrawing5.vml"/><Relationship Id="rId4" Type="http://schemas.openxmlformats.org/officeDocument/2006/relationships/image" Target="../media/image4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diagramDrawing" Target="../diagrams/drawing10.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4.xml"/><Relationship Id="rId1" Type="http://schemas.openxmlformats.org/officeDocument/2006/relationships/vmlDrawing" Target="../drawings/vmlDrawing6.vml"/><Relationship Id="rId4" Type="http://schemas.openxmlformats.org/officeDocument/2006/relationships/image" Target="../media/image62.emf"/></Relationships>
</file>

<file path=ppt/slides/_rels/slide8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77000" y="457200"/>
            <a:ext cx="2362200" cy="21336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fa-IR" b="1" dirty="0" smtClean="0">
                <a:solidFill>
                  <a:schemeClr val="tx1"/>
                </a:solidFill>
                <a:cs typeface="B Lotus" panose="00000400000000000000" pitchFamily="2" charset="-78"/>
              </a:rPr>
              <a:t>دانشکده</a:t>
            </a:r>
            <a:r>
              <a:rPr lang="" b="1" dirty="0" smtClean="0">
                <a:solidFill>
                  <a:schemeClr val="tx1"/>
                </a:solidFill>
                <a:cs typeface="B Lotus" panose="00000400000000000000" pitchFamily="2" charset="-78"/>
              </a:rPr>
              <a:t> </a:t>
            </a:r>
            <a:r>
              <a:rPr lang="fa-IR" b="1" dirty="0" smtClean="0">
                <a:solidFill>
                  <a:schemeClr val="tx1"/>
                </a:solidFill>
                <a:cs typeface="B Lotus" panose="00000400000000000000" pitchFamily="2" charset="-78"/>
              </a:rPr>
              <a:t>فنی</a:t>
            </a:r>
            <a:r>
              <a:rPr lang="" b="1" dirty="0" smtClean="0">
                <a:solidFill>
                  <a:schemeClr val="tx1"/>
                </a:solidFill>
                <a:cs typeface="B Lotus" panose="00000400000000000000" pitchFamily="2" charset="-78"/>
              </a:rPr>
              <a:t> </a:t>
            </a:r>
            <a:endParaRPr lang="fa-IR" b="1" dirty="0" smtClean="0">
              <a:solidFill>
                <a:schemeClr val="tx1"/>
              </a:solidFill>
              <a:cs typeface="B Lotus" panose="00000400000000000000" pitchFamily="2" charset="-78"/>
            </a:endParaRPr>
          </a:p>
          <a:p>
            <a:pPr algn="ctr"/>
            <a:r>
              <a:rPr lang="fa-IR" b="1" dirty="0" smtClean="0">
                <a:solidFill>
                  <a:schemeClr val="tx1"/>
                </a:solidFill>
                <a:cs typeface="B Lotus" panose="00000400000000000000" pitchFamily="2" charset="-78"/>
              </a:rPr>
              <a:t>امام</a:t>
            </a:r>
            <a:r>
              <a:rPr lang="" b="1" dirty="0" smtClean="0">
                <a:solidFill>
                  <a:schemeClr val="tx1"/>
                </a:solidFill>
                <a:cs typeface="B Lotus" panose="00000400000000000000" pitchFamily="2" charset="-78"/>
              </a:rPr>
              <a:t> </a:t>
            </a:r>
            <a:r>
              <a:rPr lang="fa-IR" b="1" dirty="0" smtClean="0">
                <a:solidFill>
                  <a:schemeClr val="tx1"/>
                </a:solidFill>
                <a:cs typeface="B Lotus" panose="00000400000000000000" pitchFamily="2" charset="-78"/>
              </a:rPr>
              <a:t>خمینی</a:t>
            </a:r>
            <a:r>
              <a:rPr lang="" b="1" dirty="0" smtClean="0">
                <a:solidFill>
                  <a:schemeClr val="tx1"/>
                </a:solidFill>
                <a:cs typeface="B Lotus" panose="00000400000000000000" pitchFamily="2" charset="-78"/>
              </a:rPr>
              <a:t> </a:t>
            </a:r>
            <a:endParaRPr lang="fa-IR" b="1" dirty="0" smtClean="0">
              <a:solidFill>
                <a:schemeClr val="tx1"/>
              </a:solidFill>
              <a:cs typeface="B Lotus" panose="00000400000000000000" pitchFamily="2" charset="-78"/>
            </a:endParaRPr>
          </a:p>
          <a:p>
            <a:pPr algn="ctr"/>
            <a:r>
              <a:rPr lang="fa-IR" b="1" dirty="0" smtClean="0">
                <a:cs typeface="B Lotus" panose="00000400000000000000" pitchFamily="2" charset="-78"/>
              </a:rPr>
              <a:t>گروه معماری</a:t>
            </a:r>
          </a:p>
          <a:p>
            <a:pPr algn="ctr"/>
            <a:r>
              <a:rPr lang="fa-IR" sz="1600" b="1" dirty="0" smtClean="0">
                <a:cs typeface="B Lotus" panose="00000400000000000000" pitchFamily="2" charset="-78"/>
              </a:rPr>
              <a:t>کارشناسی ناپیوسته</a:t>
            </a:r>
            <a:endParaRPr lang="en-US" sz="1600" b="1" dirty="0">
              <a:cs typeface="B Lotus" panose="00000400000000000000" pitchFamily="2" charset="-78"/>
            </a:endParaRPr>
          </a:p>
        </p:txBody>
      </p:sp>
      <p:sp>
        <p:nvSpPr>
          <p:cNvPr id="19" name="Rectangle 18"/>
          <p:cNvSpPr/>
          <p:nvPr/>
        </p:nvSpPr>
        <p:spPr>
          <a:xfrm>
            <a:off x="4800600" y="28194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r>
              <a:rPr lang="fa-IR" sz="2400" b="1" dirty="0" smtClean="0">
                <a:solidFill>
                  <a:schemeClr val="accent3"/>
                </a:solidFill>
                <a:cs typeface="B Davat" pitchFamily="2" charset="-78"/>
              </a:rPr>
              <a:t>مدرس: </a:t>
            </a:r>
          </a:p>
          <a:p>
            <a:pPr algn="ctr" rtl="1"/>
            <a:r>
              <a:rPr lang="fa-IR" sz="2400" dirty="0">
                <a:solidFill>
                  <a:schemeClr val="accent3"/>
                </a:solidFill>
                <a:cs typeface="B Davat" pitchFamily="2" charset="-78"/>
              </a:rPr>
              <a:t>طیبه</a:t>
            </a:r>
            <a:r>
              <a:rPr sz="2400" dirty="0">
                <a:solidFill>
                  <a:schemeClr val="accent3"/>
                </a:solidFill>
                <a:cs typeface="B Davat" pitchFamily="2" charset="-78"/>
              </a:rPr>
              <a:t> </a:t>
            </a:r>
            <a:r>
              <a:rPr lang="fa-IR" sz="2400" dirty="0">
                <a:solidFill>
                  <a:schemeClr val="accent3"/>
                </a:solidFill>
                <a:cs typeface="B Davat" pitchFamily="2" charset="-78"/>
              </a:rPr>
              <a:t>بیکی</a:t>
            </a:r>
            <a:r>
              <a:rPr sz="2400" dirty="0">
                <a:solidFill>
                  <a:schemeClr val="accent3"/>
                </a:solidFill>
                <a:cs typeface="B Davat" pitchFamily="2" charset="-78"/>
              </a:rPr>
              <a:t> </a:t>
            </a:r>
            <a:endParaRPr lang="en-US" sz="2400" dirty="0">
              <a:solidFill>
                <a:schemeClr val="accent3"/>
              </a:solidFill>
              <a:cs typeface="B Davat" pitchFamily="2" charset="-78"/>
            </a:endParaRPr>
          </a:p>
        </p:txBody>
      </p:sp>
      <p:sp>
        <p:nvSpPr>
          <p:cNvPr id="23" name="TextBox 22"/>
          <p:cNvSpPr txBox="1"/>
          <p:nvPr/>
        </p:nvSpPr>
        <p:spPr>
          <a:xfrm>
            <a:off x="6858000" y="3124200"/>
            <a:ext cx="2133600" cy="775978"/>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rtl="1"/>
            <a:r>
              <a:rPr lang="fa-IR" sz="2400" dirty="0" smtClean="0">
                <a:ln w="50800"/>
                <a:solidFill>
                  <a:schemeClr val="bg1">
                    <a:shade val="50000"/>
                  </a:schemeClr>
                </a:solidFill>
                <a:cs typeface="B Davat" pitchFamily="2" charset="-78"/>
              </a:rPr>
              <a:t>جلسه اول</a:t>
            </a:r>
          </a:p>
          <a:p>
            <a:pPr algn="ctr" rtl="1"/>
            <a:r>
              <a:rPr lang="fa-IR" sz="2400" dirty="0" smtClean="0">
                <a:ln w="50800"/>
                <a:solidFill>
                  <a:schemeClr val="bg1">
                    <a:shade val="50000"/>
                  </a:schemeClr>
                </a:solidFill>
                <a:cs typeface="B Davat" pitchFamily="2" charset="-78"/>
              </a:rPr>
              <a:t>98/12/21</a:t>
            </a:r>
            <a:endParaRPr lang="en-US" sz="2400" dirty="0">
              <a:ln w="50800"/>
              <a:solidFill>
                <a:schemeClr val="bg1">
                  <a:shade val="50000"/>
                </a:schemeClr>
              </a:solidFill>
              <a:cs typeface="B Davat" pitchFamily="2" charset="-78"/>
            </a:endParaRPr>
          </a:p>
        </p:txBody>
      </p:sp>
      <p:pic>
        <p:nvPicPr>
          <p:cNvPr id="20482" name="Picture 2" descr="E:\desctop\maghaleh\manzar\urbandesign02.jpg"/>
          <p:cNvPicPr>
            <a:picLocks noChangeAspect="1" noChangeArrowheads="1"/>
          </p:cNvPicPr>
          <p:nvPr/>
        </p:nvPicPr>
        <p:blipFill>
          <a:blip r:embed="rId3"/>
          <a:srcRect/>
          <a:stretch>
            <a:fillRect/>
          </a:stretch>
        </p:blipFill>
        <p:spPr bwMode="auto">
          <a:xfrm>
            <a:off x="304800" y="381000"/>
            <a:ext cx="4288762" cy="3962400"/>
          </a:xfrm>
          <a:prstGeom prst="rect">
            <a:avLst/>
          </a:prstGeom>
          <a:noFill/>
        </p:spPr>
      </p:pic>
      <p:sp>
        <p:nvSpPr>
          <p:cNvPr id="13" name="TextBox 12"/>
          <p:cNvSpPr txBox="1"/>
          <p:nvPr/>
        </p:nvSpPr>
        <p:spPr>
          <a:xfrm>
            <a:off x="533400" y="4648200"/>
            <a:ext cx="3962400" cy="1569660"/>
          </a:xfrm>
          <a:prstGeom prst="rect">
            <a:avLst/>
          </a:prstGeom>
          <a:noFill/>
        </p:spPr>
        <p:txBody>
          <a:bodyPr wrap="square" rtlCol="0">
            <a:spAutoFit/>
          </a:bodyPr>
          <a:lstStyle/>
          <a:p>
            <a:pPr algn="ctr" rtl="1"/>
            <a:r>
              <a:rPr lang="fa-IR" sz="4800" dirty="0" smtClean="0">
                <a:solidFill>
                  <a:schemeClr val="bg1"/>
                </a:solidFill>
                <a:cs typeface="EntezareZohoor 6 **" pitchFamily="2" charset="-78"/>
              </a:rPr>
              <a:t>تحلیل فضای شهری</a:t>
            </a:r>
            <a:endParaRPr lang="en-US" sz="4800" dirty="0">
              <a:solidFill>
                <a:schemeClr val="bg1"/>
              </a:solidFill>
              <a:cs typeface="EntezareZohoor 6 **"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linds(horizontal)">
                                      <p:cBhvr>
                                        <p:cTn id="12" dur="2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685602"/>
            <a:ext cx="6196084" cy="4038798"/>
          </a:xfrm>
          <a:prstGeom prst="rect">
            <a:avLst/>
          </a:prstGeom>
          <a:noFill/>
        </p:spPr>
        <p:txBody>
          <a:bodyPr wrap="square" rtlCol="0">
            <a:spAutoFit/>
          </a:bodyPr>
          <a:lstStyle/>
          <a:p>
            <a:pPr algn="just" rtl="1">
              <a:lnSpc>
                <a:spcPct val="107000"/>
              </a:lnSpc>
              <a:spcAft>
                <a:spcPts val="0"/>
              </a:spcAft>
            </a:pPr>
            <a:r>
              <a:rPr lang="ar-SA" sz="2000" b="1" dirty="0" smtClean="0">
                <a:solidFill>
                  <a:schemeClr val="bg1"/>
                </a:solidFill>
                <a:latin typeface="Tahoma"/>
                <a:ea typeface="Times New Roman" pitchFamily="18" charset="0"/>
                <a:cs typeface="B Bardiya" panose="00000400000000000000" pitchFamily="2" charset="-78"/>
              </a:rPr>
              <a:t>بنابراین می توان این گونه استنباط نمود که فضا یک مفهوم نسبی ومبهم است که مرزهای تحلیل آن نامحدود است. فضا گستره ای است سرشار از معانی، نمادها و نشانه های گوناگون. فضا در کنار مفهوم زمان نقش فوق العاده مهمی در حوزه ی انسان شناسی ایفا می کند. یک مسئله ی حائز اهمیت در هرپژوهش مرتبط با فضای شهری اینست که محقق چه نوع رویکردی نسبت به آنجا دارد. درواقع اتیک یا امیک بودن نگرش شخص می تواند چگونگی ترسیم صحنه ی یک فضای شهری را مشخص سازد. تاکنون تقسیم بندی های گوناگونی در خصوص انواع فضاها از سوی تحلیل گران مختلف ارائه شده است، برای نمونه به برخی از این دسته بندی ها اشاره می گردد: فضای انسانی و غیر انسانی، فضای قدسی و ناقدسی، فضای طراحی شده وغیر شده، فضای رفتاری، تجربی، حسی، روان شناختی، شناختی، ذهنی، فرهنگی،خیالین، الکترونیک، فضای شهری و</a:t>
            </a:r>
            <a:r>
              <a:rPr lang="en-US" sz="2000" b="1" dirty="0" smtClean="0">
                <a:solidFill>
                  <a:schemeClr val="bg1"/>
                </a:solidFill>
                <a:latin typeface="Tahoma"/>
                <a:ea typeface="Times New Roman" pitchFamily="18" charset="0"/>
                <a:cs typeface="B Bardiya" panose="00000400000000000000" pitchFamily="2" charset="-78"/>
              </a:rPr>
              <a:t>...</a:t>
            </a:r>
            <a:endParaRPr lang="en-US" sz="1600" b="1" dirty="0">
              <a:solidFill>
                <a:schemeClr val="bg1"/>
              </a:solidFill>
              <a:ea typeface="Calibri" panose="020F0502020204030204" pitchFamily="34" charset="0"/>
              <a:cs typeface="B Bardiya" panose="00000400000000000000" pitchFamily="2" charset="-78"/>
            </a:endParaRPr>
          </a:p>
        </p:txBody>
      </p:sp>
      <p:sp>
        <p:nvSpPr>
          <p:cNvPr id="5" name="Rectangle 4"/>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anose="00000400000000000000" pitchFamily="2" charset="-78"/>
              </a:rPr>
              <a:t>فضا</a:t>
            </a:r>
          </a:p>
        </p:txBody>
      </p:sp>
      <p:sp>
        <p:nvSpPr>
          <p:cNvPr id="6" name="Rectangle 5"/>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endParaRPr>
          </a:p>
          <a:p>
            <a:pPr algn="ctr" rtl="1"/>
            <a:endParaRPr lang="en-US" sz="2400" dirty="0">
              <a:ln w="50800"/>
              <a:solidFill>
                <a:schemeClr val="bg1">
                  <a:shade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in)">
                                      <p:cBhvr>
                                        <p:cTn id="12"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endParaRPr lang="fa-IR" sz="2400" b="1" dirty="0" smtClean="0">
              <a:ln w="50800"/>
              <a:solidFill>
                <a:schemeClr val="bg1">
                  <a:shade val="50000"/>
                </a:schemeClr>
              </a:solidFill>
              <a:cs typeface="B Bardiya" panose="00000400000000000000" pitchFamily="2" charset="-78"/>
            </a:endParaRP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endParaRPr>
          </a:p>
          <a:p>
            <a:pPr algn="ctr" rtl="1"/>
            <a:endParaRPr lang="en-US" sz="2400" dirty="0">
              <a:ln w="50800"/>
              <a:solidFill>
                <a:schemeClr val="bg1">
                  <a:shade val="50000"/>
                </a:schemeClr>
              </a:solidFill>
            </a:endParaRPr>
          </a:p>
        </p:txBody>
      </p:sp>
      <p:sp>
        <p:nvSpPr>
          <p:cNvPr id="8" name="TextBox 7"/>
          <p:cNvSpPr txBox="1"/>
          <p:nvPr/>
        </p:nvSpPr>
        <p:spPr>
          <a:xfrm>
            <a:off x="2512687" y="617869"/>
            <a:ext cx="4038600" cy="461665"/>
          </a:xfrm>
          <a:prstGeom prst="rect">
            <a:avLst/>
          </a:prstGeom>
          <a:noFill/>
        </p:spPr>
        <p:txBody>
          <a:bodyPr wrap="square" rtlCol="0">
            <a:spAutoFit/>
          </a:bodyPr>
          <a:lstStyle/>
          <a:p>
            <a:pPr algn="r" rtl="1"/>
            <a:r>
              <a:rPr lang="fa-IR" sz="2400" b="1" dirty="0" smtClean="0">
                <a:solidFill>
                  <a:schemeClr val="bg1"/>
                </a:solidFill>
                <a:effectLst>
                  <a:glow rad="101600">
                    <a:schemeClr val="accent3">
                      <a:satMod val="175000"/>
                      <a:alpha val="40000"/>
                    </a:schemeClr>
                  </a:glow>
                </a:effectLst>
                <a:cs typeface="B Bardiya" panose="00000400000000000000" pitchFamily="2" charset="-78"/>
              </a:rPr>
              <a:t>فضای شهری</a:t>
            </a:r>
            <a:endParaRPr lang="en-US" sz="2400" b="1" dirty="0">
              <a:solidFill>
                <a:schemeClr val="bg1"/>
              </a:solidFill>
              <a:effectLst>
                <a:glow rad="101600">
                  <a:schemeClr val="accent3">
                    <a:satMod val="175000"/>
                    <a:alpha val="40000"/>
                  </a:schemeClr>
                </a:glow>
              </a:effectLst>
              <a:cs typeface="B Bardiya" panose="00000400000000000000" pitchFamily="2" charset="-78"/>
            </a:endParaRPr>
          </a:p>
        </p:txBody>
      </p:sp>
      <p:sp>
        <p:nvSpPr>
          <p:cNvPr id="9" name="TextBox 8"/>
          <p:cNvSpPr txBox="1"/>
          <p:nvPr/>
        </p:nvSpPr>
        <p:spPr>
          <a:xfrm>
            <a:off x="391390" y="1122724"/>
            <a:ext cx="6196084" cy="1323439"/>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فضاهای شهری به عنوان جزئی لاینفک از ساخت اصلی شهر، به ترکیبی اطلاق می شود که از فعالیت ها،  بناهای مختلف فرهنگی، اجتماعی، اداری، تجاری مانند آن تشکیل شده و اجرای آن به صورتی آراسته، هماهنگ و با ارزش های بصری سامان یافته باشد. فضای شهری یک فضای باز بیرونی است که کارکرد عمومی  و نیمه عمومی دارد و به صورت میدان، خیابان و ... تجلی می یابد. (کریر،1375)</a:t>
            </a:r>
          </a:p>
        </p:txBody>
      </p:sp>
      <p:pic>
        <p:nvPicPr>
          <p:cNvPr id="15" name="Picture 14" descr="P1060587.JPG"/>
          <p:cNvPicPr>
            <a:picLocks noChangeAspect="1"/>
          </p:cNvPicPr>
          <p:nvPr/>
        </p:nvPicPr>
        <p:blipFill>
          <a:blip r:embed="rId2"/>
          <a:srcRect/>
          <a:stretch>
            <a:fillRect/>
          </a:stretch>
        </p:blipFill>
        <p:spPr>
          <a:xfrm>
            <a:off x="522514" y="3429000"/>
            <a:ext cx="2939143" cy="2286000"/>
          </a:xfrm>
          <a:prstGeom prst="rect">
            <a:avLst/>
          </a:prstGeom>
        </p:spPr>
      </p:pic>
      <p:pic>
        <p:nvPicPr>
          <p:cNvPr id="17" name="Picture 16" descr="P1060671.JPG"/>
          <p:cNvPicPr>
            <a:picLocks noChangeAspect="1"/>
          </p:cNvPicPr>
          <p:nvPr/>
        </p:nvPicPr>
        <p:blipFill>
          <a:blip r:embed="rId3"/>
          <a:srcRect/>
          <a:stretch>
            <a:fillRect/>
          </a:stretch>
        </p:blipFill>
        <p:spPr>
          <a:xfrm>
            <a:off x="3733800" y="3352800"/>
            <a:ext cx="3149600"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nodePh="1">
                                  <p:stCondLst>
                                    <p:cond delay="0"/>
                                  </p:stCondLst>
                                  <p:endCondLst>
                                    <p:cond evt="begin" delay="0">
                                      <p:tn val="5"/>
                                    </p:cond>
                                  </p:end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ox(in)">
                                      <p:cBhvr>
                                        <p:cTn id="1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anose="00000400000000000000" pitchFamily="2" charset="-78"/>
              </a:rPr>
              <a:t>فضای شهری</a:t>
            </a: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endParaRPr>
          </a:p>
          <a:p>
            <a:pPr algn="ctr" rtl="1"/>
            <a:endParaRPr lang="en-US" sz="2400" dirty="0">
              <a:ln w="50800"/>
              <a:solidFill>
                <a:schemeClr val="bg1">
                  <a:shade val="50000"/>
                </a:schemeClr>
              </a:solidFill>
            </a:endParaRPr>
          </a:p>
        </p:txBody>
      </p:sp>
      <p:sp>
        <p:nvSpPr>
          <p:cNvPr id="9" name="TextBox 8"/>
          <p:cNvSpPr txBox="1"/>
          <p:nvPr/>
        </p:nvSpPr>
        <p:spPr>
          <a:xfrm>
            <a:off x="391390" y="533400"/>
            <a:ext cx="6196084" cy="1015663"/>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فضای شهری چیزی نیست جز فضای زندگی روزمره ی شهروندان که هرروز به صورت آگاهانه یا نا آگاهانه در طول راه، از منزل تا محل کار ادراک می شود.(پاکزاد،32:1376)</a:t>
            </a:r>
          </a:p>
        </p:txBody>
      </p:sp>
      <p:sp>
        <p:nvSpPr>
          <p:cNvPr id="10" name="TextBox 9"/>
          <p:cNvSpPr txBox="1"/>
          <p:nvPr/>
        </p:nvSpPr>
        <p:spPr>
          <a:xfrm>
            <a:off x="381000" y="1752600"/>
            <a:ext cx="6196084" cy="1323439"/>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فضای شهری به عنوان یکی از زیرمجموعه های مفهوم فضا، از مقوله ی فضا مستثنی نیست. بدین معنی که ابعاد اجتماعی و فیزیکی شهر رابطه ای پویا با یکدیگر دارند.در واقع فضای شهری مشتمل دو فضای اجتماعی و فیزیکی می شود. (مدنی پور،48:1379)</a:t>
            </a:r>
          </a:p>
        </p:txBody>
      </p:sp>
      <p:sp>
        <p:nvSpPr>
          <p:cNvPr id="11" name="TextBox 10"/>
          <p:cNvSpPr txBox="1"/>
          <p:nvPr/>
        </p:nvSpPr>
        <p:spPr>
          <a:xfrm>
            <a:off x="381000" y="3429000"/>
            <a:ext cx="6196084" cy="3170099"/>
          </a:xfrm>
          <a:prstGeom prst="rect">
            <a:avLst/>
          </a:prstGeom>
          <a:noFill/>
        </p:spPr>
        <p:txBody>
          <a:bodyPr wrap="square" rtlCol="0">
            <a:spAutoFit/>
          </a:bodyPr>
          <a:lstStyle/>
          <a:p>
            <a:pPr algn="just" rtl="1"/>
            <a:r>
              <a:rPr lang="ar-SA" sz="2000" b="1" dirty="0" smtClean="0">
                <a:solidFill>
                  <a:schemeClr val="bg1"/>
                </a:solidFill>
                <a:cs typeface="B Bardiya" panose="00000400000000000000" pitchFamily="2" charset="-78"/>
              </a:rPr>
              <a:t>یک فضای شهری را می توان بر مبنای رویکردهای مختلف محیطی، جغرافیایی،معماری و... مطالعه و بررسی کرد. فضای شهری،عرصه ی ایفای نقش بازیگرانی است که هریک به عنوان کنشگرانی ازجامعه ی خود محسوب می شوند.نقش های مثبت و گاهی منفی، نقش های پررنگ وگاهی کمرنگ، نقش های عام و گاهی خاص. فضای شهری به مفهوم صحنه ای است که فعالیت های عمومی زندگی شهری در آن ها به وقوع می پیوندند.خیابان ها،میادین وپارک های یک شهر فعالیت های انسانی را شکل می دهند.این فضاهای پویا در مقابل فضاهای ثابت و بی تحرک محل کارو سکونت اجزای اصلی وحیاتی یک شهر راتشکیل داده. شبکه های حرکت، مراکز ارتباطی، وفضاهای عمومی بازی وتفریح را در شهر تأمین می کنند.(بحرینی،313:1377)</a:t>
            </a:r>
            <a:endParaRPr lang="fa-IR" sz="2000" b="1" dirty="0" smtClean="0">
              <a:solidFill>
                <a:schemeClr val="bg1"/>
              </a:solidFill>
              <a:cs typeface="B Bardiya" panose="00000400000000000000"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ox(in)">
                                      <p:cBhvr>
                                        <p:cTn id="1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esctop\maghaleh\manzar\3.jpg"/>
          <p:cNvPicPr>
            <a:picLocks noChangeAspect="1" noChangeArrowheads="1"/>
          </p:cNvPicPr>
          <p:nvPr/>
        </p:nvPicPr>
        <p:blipFill>
          <a:blip r:embed="rId2"/>
          <a:srcRect/>
          <a:stretch>
            <a:fillRect/>
          </a:stretch>
        </p:blipFill>
        <p:spPr bwMode="auto">
          <a:xfrm>
            <a:off x="304800" y="228600"/>
            <a:ext cx="3504435" cy="2633662"/>
          </a:xfrm>
          <a:prstGeom prst="rect">
            <a:avLst/>
          </a:prstGeom>
          <a:noFill/>
        </p:spPr>
      </p:pic>
      <p:pic>
        <p:nvPicPr>
          <p:cNvPr id="1027" name="Picture 3" descr="E:\desctop\maghaleh\manzar\3D 03.jpg"/>
          <p:cNvPicPr>
            <a:picLocks noChangeAspect="1" noChangeArrowheads="1"/>
          </p:cNvPicPr>
          <p:nvPr/>
        </p:nvPicPr>
        <p:blipFill>
          <a:blip r:embed="rId3"/>
          <a:srcRect/>
          <a:stretch>
            <a:fillRect/>
          </a:stretch>
        </p:blipFill>
        <p:spPr bwMode="auto">
          <a:xfrm>
            <a:off x="304800" y="3048000"/>
            <a:ext cx="4567183" cy="3041650"/>
          </a:xfrm>
          <a:prstGeom prst="rect">
            <a:avLst/>
          </a:prstGeom>
          <a:noFill/>
        </p:spPr>
      </p:pic>
      <p:pic>
        <p:nvPicPr>
          <p:cNvPr id="1028" name="Picture 4" descr="E:\desctop\maghaleh\manzar\20081203_peavey3_33.jpg"/>
          <p:cNvPicPr>
            <a:picLocks noChangeAspect="1" noChangeArrowheads="1"/>
          </p:cNvPicPr>
          <p:nvPr/>
        </p:nvPicPr>
        <p:blipFill>
          <a:blip r:embed="rId4"/>
          <a:srcRect/>
          <a:stretch>
            <a:fillRect/>
          </a:stretch>
        </p:blipFill>
        <p:spPr bwMode="auto">
          <a:xfrm>
            <a:off x="3962400" y="4419600"/>
            <a:ext cx="3048000" cy="2286000"/>
          </a:xfrm>
          <a:prstGeom prst="rect">
            <a:avLst/>
          </a:prstGeom>
          <a:noFill/>
        </p:spPr>
      </p:pic>
      <p:pic>
        <p:nvPicPr>
          <p:cNvPr id="1029" name="Picture 5" descr="E:\desctop\maghaleh\manzar\16-plaza-mayor.jpg"/>
          <p:cNvPicPr>
            <a:picLocks noChangeAspect="1" noChangeArrowheads="1"/>
          </p:cNvPicPr>
          <p:nvPr/>
        </p:nvPicPr>
        <p:blipFill>
          <a:blip r:embed="rId5"/>
          <a:srcRect/>
          <a:stretch>
            <a:fillRect/>
          </a:stretch>
        </p:blipFill>
        <p:spPr bwMode="auto">
          <a:xfrm>
            <a:off x="4953000" y="304800"/>
            <a:ext cx="3860942" cy="2895600"/>
          </a:xfrm>
          <a:prstGeom prst="rect">
            <a:avLst/>
          </a:prstGeom>
          <a:noFill/>
        </p:spPr>
      </p:pic>
      <p:pic>
        <p:nvPicPr>
          <p:cNvPr id="1030" name="Picture 6" descr="E:\desctop\maghaleh\manzar\TSCA8HQYK8CA5UJ3XLCAK3OX55CAIH76EECAMGPM9GCAE14925CAQ4B7XRCA5B5VSWCA5ZJH8FCAQ6KZCECA93R1WRCASD19TICAKZZK0FCA8L9M2PCAGT5W66CAN5KF5WCASGQ62BCA8LDWTDCAUWMKU8.jpg"/>
          <p:cNvPicPr>
            <a:picLocks noChangeAspect="1" noChangeArrowheads="1"/>
          </p:cNvPicPr>
          <p:nvPr/>
        </p:nvPicPr>
        <p:blipFill>
          <a:blip r:embed="rId6"/>
          <a:srcRect/>
          <a:stretch>
            <a:fillRect/>
          </a:stretch>
        </p:blipFill>
        <p:spPr bwMode="auto">
          <a:xfrm>
            <a:off x="6248400" y="3352800"/>
            <a:ext cx="2641282" cy="17526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esctop\maghaleh\manzar\kerman-bazaar5.jpg"/>
          <p:cNvPicPr>
            <a:picLocks noChangeAspect="1" noChangeArrowheads="1"/>
          </p:cNvPicPr>
          <p:nvPr/>
        </p:nvPicPr>
        <p:blipFill>
          <a:blip r:embed="rId2"/>
          <a:srcRect/>
          <a:stretch>
            <a:fillRect/>
          </a:stretch>
        </p:blipFill>
        <p:spPr bwMode="auto">
          <a:xfrm>
            <a:off x="4724400" y="457200"/>
            <a:ext cx="4286250" cy="3219450"/>
          </a:xfrm>
          <a:prstGeom prst="rect">
            <a:avLst/>
          </a:prstGeom>
          <a:noFill/>
        </p:spPr>
      </p:pic>
      <p:pic>
        <p:nvPicPr>
          <p:cNvPr id="5" name="Picture 7" descr="E:\desctop\maghaleh\manzar\urbandesign01.jpg"/>
          <p:cNvPicPr>
            <a:picLocks noChangeAspect="1" noChangeArrowheads="1"/>
          </p:cNvPicPr>
          <p:nvPr/>
        </p:nvPicPr>
        <p:blipFill>
          <a:blip r:embed="rId3"/>
          <a:srcRect/>
          <a:stretch>
            <a:fillRect/>
          </a:stretch>
        </p:blipFill>
        <p:spPr bwMode="auto">
          <a:xfrm>
            <a:off x="5867400" y="4114800"/>
            <a:ext cx="2355585" cy="2209800"/>
          </a:xfrm>
          <a:prstGeom prst="rect">
            <a:avLst/>
          </a:prstGeom>
          <a:noFill/>
        </p:spPr>
      </p:pic>
      <p:pic>
        <p:nvPicPr>
          <p:cNvPr id="2051" name="Picture 3" descr="E:\desctop\maghaleh\manzar\Paris-70-Waiting-Jardin-du-Luxembourg-SK.jpg"/>
          <p:cNvPicPr>
            <a:picLocks noChangeAspect="1" noChangeArrowheads="1"/>
          </p:cNvPicPr>
          <p:nvPr/>
        </p:nvPicPr>
        <p:blipFill>
          <a:blip r:embed="rId4"/>
          <a:srcRect/>
          <a:stretch>
            <a:fillRect/>
          </a:stretch>
        </p:blipFill>
        <p:spPr bwMode="auto">
          <a:xfrm>
            <a:off x="228600" y="3238500"/>
            <a:ext cx="4419600" cy="3314700"/>
          </a:xfrm>
          <a:prstGeom prst="rect">
            <a:avLst/>
          </a:prstGeom>
          <a:noFill/>
        </p:spPr>
      </p:pic>
      <p:pic>
        <p:nvPicPr>
          <p:cNvPr id="2052" name="Picture 4" descr="E:\desctop\maghaleh\manzar\pearl-st-mall.jpg"/>
          <p:cNvPicPr>
            <a:picLocks noChangeAspect="1" noChangeArrowheads="1"/>
          </p:cNvPicPr>
          <p:nvPr/>
        </p:nvPicPr>
        <p:blipFill>
          <a:blip r:embed="rId5"/>
          <a:srcRect/>
          <a:stretch>
            <a:fillRect/>
          </a:stretch>
        </p:blipFill>
        <p:spPr bwMode="auto">
          <a:xfrm>
            <a:off x="685800" y="381000"/>
            <a:ext cx="3352800" cy="25146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فضای </a:t>
            </a: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شهری</a:t>
            </a:r>
          </a:p>
        </p:txBody>
      </p:sp>
      <p:sp>
        <p:nvSpPr>
          <p:cNvPr id="16" name="Rectangle 15"/>
          <p:cNvSpPr/>
          <p:nvPr/>
        </p:nvSpPr>
        <p:spPr>
          <a:xfrm>
            <a:off x="6934200" y="27432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rtl="1"/>
            <a:r>
              <a:rPr lang="fa-IR" sz="2400" b="1" dirty="0" smtClean="0">
                <a:ln w="50800"/>
                <a:solidFill>
                  <a:schemeClr val="bg1">
                    <a:lumMod val="95000"/>
                  </a:schemeClr>
                </a:solidFill>
                <a:cs typeface="B Bardiya" panose="00000400000000000000" pitchFamily="2" charset="-78"/>
              </a:rPr>
              <a:t>استخوان بندی</a:t>
            </a:r>
            <a:endParaRPr lang="en-US" sz="2400" b="1" dirty="0">
              <a:ln w="50800"/>
              <a:solidFill>
                <a:schemeClr val="bg1">
                  <a:lumMod val="95000"/>
                </a:schemeClr>
              </a:solidFill>
              <a:cs typeface="B Bardiya" panose="00000400000000000000" pitchFamily="2" charset="-78"/>
            </a:endParaRP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0" name="TextBox 19"/>
          <p:cNvSpPr txBox="1"/>
          <p:nvPr/>
        </p:nvSpPr>
        <p:spPr>
          <a:xfrm>
            <a:off x="2362200" y="1981200"/>
            <a:ext cx="4038600" cy="461665"/>
          </a:xfrm>
          <a:prstGeom prst="rect">
            <a:avLst/>
          </a:prstGeom>
          <a:noFill/>
        </p:spPr>
        <p:txBody>
          <a:bodyPr wrap="square" rtlCol="0">
            <a:spAutoFit/>
          </a:bodyPr>
          <a:lstStyle/>
          <a:p>
            <a:pPr algn="r" rtl="1"/>
            <a:r>
              <a:rPr lang="fa-IR" sz="2400" b="1" dirty="0" smtClean="0">
                <a:solidFill>
                  <a:schemeClr val="bg1"/>
                </a:solidFill>
                <a:effectLst>
                  <a:glow rad="139700">
                    <a:schemeClr val="accent3">
                      <a:satMod val="175000"/>
                      <a:alpha val="40000"/>
                    </a:schemeClr>
                  </a:glow>
                </a:effectLst>
                <a:cs typeface="B Bardiya" panose="00000400000000000000" pitchFamily="2" charset="-78"/>
              </a:rPr>
              <a:t>استخوان بندی شهر</a:t>
            </a:r>
            <a:endParaRPr lang="en-US" sz="2400" b="1" dirty="0">
              <a:solidFill>
                <a:schemeClr val="bg1"/>
              </a:solidFill>
              <a:effectLst>
                <a:glow rad="139700">
                  <a:schemeClr val="accent3">
                    <a:satMod val="175000"/>
                    <a:alpha val="40000"/>
                  </a:schemeClr>
                </a:glow>
              </a:effectLst>
              <a:cs typeface="B Bardiya" panose="00000400000000000000" pitchFamily="2" charset="-78"/>
            </a:endParaRPr>
          </a:p>
        </p:txBody>
      </p:sp>
      <p:sp>
        <p:nvSpPr>
          <p:cNvPr id="21" name="TextBox 20"/>
          <p:cNvSpPr txBox="1"/>
          <p:nvPr/>
        </p:nvSpPr>
        <p:spPr>
          <a:xfrm>
            <a:off x="304800" y="2438400"/>
            <a:ext cx="6172200" cy="1631216"/>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استخوان بندی شهر مجموعه ای مرکب از یک ستون فقرات و شبکه ای بهم پیوسته از کاربری ها و عناصر مختلف و متنوع شهری است که کلیت آن را انسجام می بخشد و وحدت و یکپارچگی را ایجاد می کند؛ که فرم شهر از آن سرچشمه می گیرد. استخوان بندی یک شهر در دو مقیاس کلان شهری و شهر قابل بررسی بوده و به مقولاتی همچون نحوه استفاده ، تراکم و تداوم کالبدی فضاهای شهری می پردازد. (حمیدی،1376)</a:t>
            </a:r>
            <a:endParaRPr lang="en-US" sz="2000" b="1" dirty="0">
              <a:solidFill>
                <a:schemeClr val="bg1"/>
              </a:solidFill>
              <a:cs typeface="B Bardiya" panose="00000400000000000000" pitchFamily="2" charset="-78"/>
            </a:endParaRPr>
          </a:p>
        </p:txBody>
      </p:sp>
      <p:sp>
        <p:nvSpPr>
          <p:cNvPr id="14" name="TextBox 13"/>
          <p:cNvSpPr txBox="1"/>
          <p:nvPr/>
        </p:nvSpPr>
        <p:spPr>
          <a:xfrm>
            <a:off x="381000" y="443345"/>
            <a:ext cx="6019800" cy="1631216"/>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 نحوه نگاه کردن به شهر و محیط اطراف با توجه به اهداف گوناگونی که می توان برای آن متصور شد، متفاوت است. </a:t>
            </a:r>
          </a:p>
          <a:p>
            <a:pPr algn="just" rtl="1"/>
            <a:r>
              <a:rPr lang="fa-IR" sz="2000" b="1" dirty="0" smtClean="0">
                <a:solidFill>
                  <a:schemeClr val="bg1"/>
                </a:solidFill>
                <a:cs typeface="B Bardiya" panose="00000400000000000000" pitchFamily="2" charset="-78"/>
              </a:rPr>
              <a:t>در </a:t>
            </a:r>
            <a:r>
              <a:rPr lang="fa-IR" sz="2000" b="1" dirty="0">
                <a:solidFill>
                  <a:schemeClr val="bg1"/>
                </a:solidFill>
                <a:cs typeface="B Bardiya" panose="00000400000000000000" pitchFamily="2" charset="-78"/>
              </a:rPr>
              <a:t>ارتباط با نگاه کردن و تجربیات بصری انسان در فضاهای شهری، واژه های گوناگونی مطرح می باشند که به فراخور موضوع مورد  استفاده قرار می گیرند، تعدادی از این </a:t>
            </a:r>
            <a:r>
              <a:rPr lang="fa-IR" sz="2000" b="1" dirty="0" smtClean="0">
                <a:solidFill>
                  <a:schemeClr val="bg1"/>
                </a:solidFill>
                <a:cs typeface="B Bardiya" panose="00000400000000000000" pitchFamily="2" charset="-78"/>
              </a:rPr>
              <a:t>واژه ها عبارتند از:</a:t>
            </a:r>
            <a:endParaRPr lang="en-US" sz="2000" b="1" dirty="0">
              <a:solidFill>
                <a:schemeClr val="bg1"/>
              </a:solidFill>
              <a:cs typeface="B Bardiya" panose="00000400000000000000" pitchFamily="2" charset="-78"/>
            </a:endParaRPr>
          </a:p>
        </p:txBody>
      </p:sp>
      <p:pic>
        <p:nvPicPr>
          <p:cNvPr id="8" name="Picture 7"/>
          <p:cNvPicPr>
            <a:picLocks noChangeAspect="1"/>
          </p:cNvPicPr>
          <p:nvPr/>
        </p:nvPicPr>
        <p:blipFill>
          <a:blip r:embed="rId2"/>
          <a:srcRect/>
          <a:stretch>
            <a:fillRect/>
          </a:stretch>
        </p:blipFill>
        <p:spPr>
          <a:xfrm>
            <a:off x="1143000" y="4331993"/>
            <a:ext cx="4615030" cy="237360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eza\Desktop\استخوان بندی.jpg"/>
          <p:cNvPicPr>
            <a:picLocks noChangeAspect="1" noChangeArrowheads="1"/>
          </p:cNvPicPr>
          <p:nvPr/>
        </p:nvPicPr>
        <p:blipFill>
          <a:blip r:embed="rId2"/>
          <a:srcRect/>
          <a:stretch>
            <a:fillRect/>
          </a:stretch>
        </p:blipFill>
        <p:spPr bwMode="auto">
          <a:xfrm>
            <a:off x="3490" y="0"/>
            <a:ext cx="9140509" cy="685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anose="00000400000000000000" pitchFamily="2" charset="-78"/>
              </a:rPr>
              <a:t>منظر</a:t>
            </a:r>
          </a:p>
          <a:p>
            <a:pPr algn="ctr"/>
            <a:r>
              <a:rPr lang="fa-IR" sz="2400" b="1" dirty="0" smtClean="0">
                <a:ln w="50800"/>
                <a:solidFill>
                  <a:schemeClr val="bg1">
                    <a:shade val="50000"/>
                  </a:schemeClr>
                </a:solidFill>
                <a:cs typeface="B Bardiya" panose="00000400000000000000" pitchFamily="2" charset="-78"/>
              </a:rPr>
              <a:t>پیکر</a:t>
            </a: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endParaRPr>
          </a:p>
          <a:p>
            <a:pPr algn="ctr" rtl="1"/>
            <a:endParaRPr lang="en-US" sz="2400" dirty="0">
              <a:ln w="50800"/>
              <a:solidFill>
                <a:schemeClr val="bg1">
                  <a:shade val="50000"/>
                </a:schemeClr>
              </a:solidFill>
            </a:endParaRPr>
          </a:p>
        </p:txBody>
      </p:sp>
      <p:sp>
        <p:nvSpPr>
          <p:cNvPr id="10" name="TextBox 9"/>
          <p:cNvSpPr txBox="1"/>
          <p:nvPr/>
        </p:nvSpPr>
        <p:spPr>
          <a:xfrm>
            <a:off x="457200" y="533400"/>
            <a:ext cx="61960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anose="00000400000000000000" pitchFamily="2" charset="-78"/>
              </a:rPr>
              <a:t>منظر</a:t>
            </a:r>
          </a:p>
        </p:txBody>
      </p:sp>
      <p:sp>
        <p:nvSpPr>
          <p:cNvPr id="11" name="TextBox 10"/>
          <p:cNvSpPr txBox="1"/>
          <p:nvPr/>
        </p:nvSpPr>
        <p:spPr>
          <a:xfrm>
            <a:off x="485271" y="1041737"/>
            <a:ext cx="6196084" cy="1015663"/>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منظر بخش متجلی و ملموس فرم است که در آن تبلور بصری کارکردی و معنایی چیزهایی که فضا را شکل می دهند؛ دیده می شود. این لغت بر بازتاب معنی دار ترکیب عناصر و عواملی دلالت می کند که خارج از تاثیرات ذهنی ناظر وجود دارند. (بهزادفر، 1386) </a:t>
            </a:r>
          </a:p>
        </p:txBody>
      </p:sp>
      <p:sp>
        <p:nvSpPr>
          <p:cNvPr id="12" name="TextBox 11"/>
          <p:cNvSpPr txBox="1"/>
          <p:nvPr/>
        </p:nvSpPr>
        <p:spPr>
          <a:xfrm>
            <a:off x="433316" y="4038600"/>
            <a:ext cx="61960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anose="00000400000000000000" pitchFamily="2" charset="-78"/>
              </a:rPr>
              <a:t>پیکر</a:t>
            </a:r>
          </a:p>
        </p:txBody>
      </p:sp>
      <p:sp>
        <p:nvSpPr>
          <p:cNvPr id="13" name="TextBox 12"/>
          <p:cNvSpPr txBox="1"/>
          <p:nvPr/>
        </p:nvSpPr>
        <p:spPr>
          <a:xfrm>
            <a:off x="454098" y="4473714"/>
            <a:ext cx="6196084" cy="707886"/>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مراد از پیکر شهر، تمام جسم شهر است که شامل بخش های ساخته شده و نشده،  عوامل طبیعی، راه ها و ... بوده و می تواند به صورت کلیتی یکپارچه و پیوسته تظاهر یابد (لینچ،1374)</a:t>
            </a:r>
          </a:p>
        </p:txBody>
      </p:sp>
      <p:pic>
        <p:nvPicPr>
          <p:cNvPr id="14" name="Picture 13"/>
          <p:cNvPicPr>
            <a:picLocks noChangeAspect="1"/>
          </p:cNvPicPr>
          <p:nvPr/>
        </p:nvPicPr>
        <p:blipFill>
          <a:blip r:embed="rId2"/>
          <a:srcRect/>
          <a:stretch>
            <a:fillRect/>
          </a:stretch>
        </p:blipFill>
        <p:spPr>
          <a:xfrm>
            <a:off x="685800" y="2133600"/>
            <a:ext cx="3230006" cy="175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ox(in)">
                                      <p:cBhvr>
                                        <p:cTn id="12" dur="10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box(in)">
                                      <p:cBhvr>
                                        <p:cTn id="17"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anose="00000400000000000000" pitchFamily="2" charset="-78"/>
              </a:rPr>
              <a:t>سیما</a:t>
            </a:r>
          </a:p>
          <a:p>
            <a:pPr algn="ctr"/>
            <a:r>
              <a:rPr lang="fa-IR" sz="2400" b="1" dirty="0" smtClean="0">
                <a:ln w="50800"/>
                <a:solidFill>
                  <a:schemeClr val="bg1">
                    <a:shade val="50000"/>
                  </a:schemeClr>
                </a:solidFill>
                <a:cs typeface="B Bardiya" panose="00000400000000000000" pitchFamily="2" charset="-78"/>
              </a:rPr>
              <a:t>چهره</a:t>
            </a: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فضای </a:t>
            </a: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شهری</a:t>
            </a:r>
          </a:p>
          <a:p>
            <a:pPr algn="ctr" rtl="1"/>
            <a:endParaRPr lang="en-US" sz="2400" dirty="0">
              <a:ln w="50800"/>
              <a:solidFill>
                <a:schemeClr val="bg1">
                  <a:shade val="50000"/>
                </a:schemeClr>
              </a:solidFill>
            </a:endParaRPr>
          </a:p>
        </p:txBody>
      </p:sp>
      <p:sp>
        <p:nvSpPr>
          <p:cNvPr id="8" name="TextBox 7"/>
          <p:cNvSpPr txBox="1"/>
          <p:nvPr/>
        </p:nvSpPr>
        <p:spPr>
          <a:xfrm>
            <a:off x="2512687" y="617869"/>
            <a:ext cx="4038600" cy="461665"/>
          </a:xfrm>
          <a:prstGeom prst="rect">
            <a:avLst/>
          </a:prstGeom>
          <a:noFill/>
        </p:spPr>
        <p:txBody>
          <a:bodyPr wrap="square" rtlCol="0">
            <a:spAutoFit/>
          </a:bodyPr>
          <a:lstStyle/>
          <a:p>
            <a:pPr algn="r" rtl="1"/>
            <a:r>
              <a:rPr lang="fa-IR" sz="2400" b="1" dirty="0" smtClean="0">
                <a:solidFill>
                  <a:schemeClr val="bg1"/>
                </a:solidFill>
                <a:effectLst>
                  <a:glow rad="101600">
                    <a:schemeClr val="accent3">
                      <a:satMod val="175000"/>
                      <a:alpha val="40000"/>
                    </a:schemeClr>
                  </a:glow>
                </a:effectLst>
                <a:cs typeface="B Bardiya" panose="00000400000000000000" pitchFamily="2" charset="-78"/>
              </a:rPr>
              <a:t>سیما</a:t>
            </a:r>
            <a:endParaRPr lang="en-US" sz="2000" b="1" dirty="0">
              <a:solidFill>
                <a:schemeClr val="bg1"/>
              </a:solidFill>
              <a:effectLst>
                <a:glow rad="101600">
                  <a:schemeClr val="accent3">
                    <a:satMod val="175000"/>
                    <a:alpha val="40000"/>
                  </a:schemeClr>
                </a:glow>
              </a:effectLst>
              <a:cs typeface="B Bardiya" panose="00000400000000000000" pitchFamily="2" charset="-78"/>
            </a:endParaRPr>
          </a:p>
        </p:txBody>
      </p:sp>
      <p:sp>
        <p:nvSpPr>
          <p:cNvPr id="9" name="TextBox 8"/>
          <p:cNvSpPr txBox="1"/>
          <p:nvPr/>
        </p:nvSpPr>
        <p:spPr>
          <a:xfrm>
            <a:off x="391390" y="1122724"/>
            <a:ext cx="6196084" cy="1315676"/>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سیما یا تصویر ذهنی، ذهنیتی است که از طریق ادراک و پردازش منظر در ذهن انسان ایجاد می شود و به بیان دیگر حالت و کیفیتی از فرم، و منظر و یا سامانه بصری- کارکردی فضاها و مکان هاست که در ذهن ناظر کاربر و کلام مردم معنی پیدا می کند. (بهزاد فر، 1387). (محله، نشانه، لبه، راه، گره)</a:t>
            </a:r>
          </a:p>
        </p:txBody>
      </p:sp>
      <p:sp>
        <p:nvSpPr>
          <p:cNvPr id="10" name="TextBox 9"/>
          <p:cNvSpPr txBox="1"/>
          <p:nvPr/>
        </p:nvSpPr>
        <p:spPr>
          <a:xfrm>
            <a:off x="405245" y="2362200"/>
            <a:ext cx="61960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anose="00000400000000000000" pitchFamily="2" charset="-78"/>
              </a:rPr>
              <a:t>چهره</a:t>
            </a:r>
          </a:p>
        </p:txBody>
      </p:sp>
      <p:sp>
        <p:nvSpPr>
          <p:cNvPr id="11" name="TextBox 10"/>
          <p:cNvSpPr txBox="1"/>
          <p:nvPr/>
        </p:nvSpPr>
        <p:spPr>
          <a:xfrm>
            <a:off x="433316" y="2819400"/>
            <a:ext cx="6196084" cy="707886"/>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برداشت بسیار نزدیک از منظر شهر به طوری که تمامی جزئیات به دیده آیند، چهره نام دارد. (لینچ، 1374)</a:t>
            </a:r>
          </a:p>
        </p:txBody>
      </p:sp>
      <p:pic>
        <p:nvPicPr>
          <p:cNvPr id="15" name="Picture 14"/>
          <p:cNvPicPr>
            <a:picLocks noChangeAspect="1"/>
          </p:cNvPicPr>
          <p:nvPr/>
        </p:nvPicPr>
        <p:blipFill>
          <a:blip r:embed="rId2"/>
          <a:srcRect/>
          <a:stretch>
            <a:fillRect/>
          </a:stretch>
        </p:blipFill>
        <p:spPr>
          <a:xfrm>
            <a:off x="762000" y="3810000"/>
            <a:ext cx="5791200" cy="1659910"/>
          </a:xfrm>
          <a:prstGeom prst="rect">
            <a:avLst/>
          </a:prstGeom>
        </p:spPr>
      </p:pic>
      <p:sp>
        <p:nvSpPr>
          <p:cNvPr id="12" name="TextBox 11"/>
          <p:cNvSpPr txBox="1"/>
          <p:nvPr/>
        </p:nvSpPr>
        <p:spPr>
          <a:xfrm>
            <a:off x="5943600" y="5791200"/>
            <a:ext cx="1676400" cy="830997"/>
          </a:xfrm>
          <a:prstGeom prst="rect">
            <a:avLst/>
          </a:prstGeom>
          <a:noFill/>
        </p:spPr>
        <p:txBody>
          <a:bodyPr wrap="square" rtlCol="0">
            <a:spAutoFit/>
          </a:bodyPr>
          <a:lstStyle/>
          <a:p>
            <a:pPr algn="ctr" rtl="1"/>
            <a:r>
              <a:rPr lang="fa-IR" sz="2400" b="1" dirty="0" smtClean="0">
                <a:solidFill>
                  <a:srgbClr val="FF0000"/>
                </a:solidFill>
                <a:cs typeface="B Homa" pitchFamily="2" charset="-78"/>
              </a:rPr>
              <a:t>پیکر</a:t>
            </a:r>
          </a:p>
          <a:p>
            <a:pPr algn="ctr" rtl="1"/>
            <a:r>
              <a:rPr lang="fa-IR" sz="2400" b="1" dirty="0" smtClean="0">
                <a:solidFill>
                  <a:srgbClr val="FF0000"/>
                </a:solidFill>
                <a:cs typeface="B Homa" pitchFamily="2" charset="-78"/>
              </a:rPr>
              <a:t>سطح کلان</a:t>
            </a:r>
          </a:p>
        </p:txBody>
      </p:sp>
      <p:sp>
        <p:nvSpPr>
          <p:cNvPr id="13" name="TextBox 12"/>
          <p:cNvSpPr txBox="1"/>
          <p:nvPr/>
        </p:nvSpPr>
        <p:spPr>
          <a:xfrm>
            <a:off x="3581400" y="5791200"/>
            <a:ext cx="1676400" cy="830997"/>
          </a:xfrm>
          <a:prstGeom prst="rect">
            <a:avLst/>
          </a:prstGeom>
          <a:noFill/>
        </p:spPr>
        <p:txBody>
          <a:bodyPr wrap="square" rtlCol="0">
            <a:spAutoFit/>
          </a:bodyPr>
          <a:lstStyle/>
          <a:p>
            <a:pPr algn="ctr" rtl="1"/>
            <a:r>
              <a:rPr lang="fa-IR" sz="2400" b="1" dirty="0" smtClean="0">
                <a:solidFill>
                  <a:srgbClr val="FF0000"/>
                </a:solidFill>
                <a:cs typeface="B Homa" pitchFamily="2" charset="-78"/>
              </a:rPr>
              <a:t>سیما</a:t>
            </a:r>
          </a:p>
          <a:p>
            <a:pPr algn="ctr" rtl="1"/>
            <a:r>
              <a:rPr lang="fa-IR" sz="2400" b="1" dirty="0" smtClean="0">
                <a:solidFill>
                  <a:srgbClr val="FF0000"/>
                </a:solidFill>
                <a:cs typeface="B Homa" pitchFamily="2" charset="-78"/>
              </a:rPr>
              <a:t>سطح میانه</a:t>
            </a:r>
          </a:p>
        </p:txBody>
      </p:sp>
      <p:sp>
        <p:nvSpPr>
          <p:cNvPr id="14" name="TextBox 13"/>
          <p:cNvSpPr txBox="1"/>
          <p:nvPr/>
        </p:nvSpPr>
        <p:spPr>
          <a:xfrm>
            <a:off x="1219200" y="5867400"/>
            <a:ext cx="1676400" cy="830997"/>
          </a:xfrm>
          <a:prstGeom prst="rect">
            <a:avLst/>
          </a:prstGeom>
          <a:noFill/>
        </p:spPr>
        <p:txBody>
          <a:bodyPr wrap="square" rtlCol="0">
            <a:spAutoFit/>
          </a:bodyPr>
          <a:lstStyle/>
          <a:p>
            <a:pPr algn="ctr" rtl="1"/>
            <a:r>
              <a:rPr lang="fa-IR" sz="2400" b="1" dirty="0" smtClean="0">
                <a:solidFill>
                  <a:srgbClr val="FF0000"/>
                </a:solidFill>
                <a:cs typeface="B Homa" pitchFamily="2" charset="-78"/>
              </a:rPr>
              <a:t>چهره</a:t>
            </a:r>
          </a:p>
          <a:p>
            <a:pPr algn="ctr" rtl="1"/>
            <a:r>
              <a:rPr lang="fa-IR" sz="2400" b="1" dirty="0" smtClean="0">
                <a:solidFill>
                  <a:srgbClr val="FF0000"/>
                </a:solidFill>
                <a:cs typeface="B Homa" pitchFamily="2" charset="-78"/>
              </a:rPr>
              <a:t>سطح خرد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ox(in)">
                                      <p:cBhvr>
                                        <p:cTn id="12" dur="10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box(in)">
                                      <p:cBhvr>
                                        <p:cTn id="17"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anose="00000400000000000000" pitchFamily="2" charset="-78"/>
              </a:rPr>
              <a:t>دید</a:t>
            </a:r>
          </a:p>
          <a:p>
            <a:pPr algn="ctr"/>
            <a:r>
              <a:rPr lang="fa-IR" sz="2400" b="1" dirty="0" smtClean="0">
                <a:ln w="50800"/>
                <a:solidFill>
                  <a:schemeClr val="bg1">
                    <a:shade val="50000"/>
                  </a:schemeClr>
                </a:solidFill>
                <a:cs typeface="B Bardiya" panose="00000400000000000000" pitchFamily="2" charset="-78"/>
              </a:rPr>
              <a:t>نقاط دید</a:t>
            </a:r>
          </a:p>
          <a:p>
            <a:pPr algn="ctr"/>
            <a:r>
              <a:rPr lang="fa-IR" sz="2400" b="1" dirty="0" smtClean="0">
                <a:ln w="50800"/>
                <a:solidFill>
                  <a:schemeClr val="bg1">
                    <a:shade val="50000"/>
                  </a:schemeClr>
                </a:solidFill>
                <a:cs typeface="B Bardiya" panose="00000400000000000000" pitchFamily="2" charset="-78"/>
              </a:rPr>
              <a:t>دید محوری</a:t>
            </a:r>
          </a:p>
        </p:txBody>
      </p:sp>
      <p:sp>
        <p:nvSpPr>
          <p:cNvPr id="18" name="TextBox 17"/>
          <p:cNvSpPr txBox="1"/>
          <p:nvPr/>
        </p:nvSpPr>
        <p:spPr>
          <a:xfrm>
            <a:off x="1828800" y="4492586"/>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فضای </a:t>
            </a: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شهری</a:t>
            </a:r>
          </a:p>
          <a:p>
            <a:pPr algn="ctr" rtl="1"/>
            <a:endParaRPr lang="en-US" sz="2400" dirty="0">
              <a:ln w="50800"/>
              <a:solidFill>
                <a:schemeClr val="bg1">
                  <a:shade val="50000"/>
                </a:schemeClr>
              </a:solidFill>
            </a:endParaRPr>
          </a:p>
        </p:txBody>
      </p:sp>
      <p:sp>
        <p:nvSpPr>
          <p:cNvPr id="8" name="TextBox 7"/>
          <p:cNvSpPr txBox="1"/>
          <p:nvPr/>
        </p:nvSpPr>
        <p:spPr>
          <a:xfrm>
            <a:off x="2426097" y="2514600"/>
            <a:ext cx="4038600" cy="461665"/>
          </a:xfrm>
          <a:prstGeom prst="rect">
            <a:avLst/>
          </a:prstGeom>
          <a:noFill/>
        </p:spPr>
        <p:txBody>
          <a:bodyPr wrap="square" rtlCol="0">
            <a:spAutoFit/>
          </a:bodyPr>
          <a:lstStyle/>
          <a:p>
            <a:pPr algn="r" rtl="1"/>
            <a:r>
              <a:rPr lang="fa-IR" sz="2400" b="1" dirty="0" smtClean="0">
                <a:solidFill>
                  <a:schemeClr val="bg1"/>
                </a:solidFill>
                <a:effectLst>
                  <a:glow rad="139700">
                    <a:schemeClr val="accent3">
                      <a:satMod val="175000"/>
                      <a:alpha val="40000"/>
                    </a:schemeClr>
                  </a:glow>
                </a:effectLst>
                <a:cs typeface="B Bardiya" panose="00000400000000000000" pitchFamily="2" charset="-78"/>
              </a:rPr>
              <a:t>نقاط دید</a:t>
            </a:r>
            <a:endParaRPr lang="en-US" sz="2400" b="1" dirty="0">
              <a:solidFill>
                <a:schemeClr val="bg1"/>
              </a:solidFill>
              <a:effectLst>
                <a:glow rad="139700">
                  <a:schemeClr val="accent3">
                    <a:satMod val="175000"/>
                    <a:alpha val="40000"/>
                  </a:schemeClr>
                </a:glow>
              </a:effectLst>
              <a:cs typeface="B Bardiya" panose="00000400000000000000" pitchFamily="2" charset="-78"/>
            </a:endParaRPr>
          </a:p>
        </p:txBody>
      </p:sp>
      <p:sp>
        <p:nvSpPr>
          <p:cNvPr id="9" name="TextBox 8"/>
          <p:cNvSpPr txBox="1"/>
          <p:nvPr/>
        </p:nvSpPr>
        <p:spPr>
          <a:xfrm>
            <a:off x="304800" y="3019455"/>
            <a:ext cx="6196084" cy="400110"/>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موقعیت و مکانی که ناظر از آن به صورت ثابت و یا متحرک قادر به بررسی چشم انداز می باشد.</a:t>
            </a:r>
          </a:p>
        </p:txBody>
      </p:sp>
      <p:sp>
        <p:nvSpPr>
          <p:cNvPr id="10" name="TextBox 9"/>
          <p:cNvSpPr txBox="1"/>
          <p:nvPr/>
        </p:nvSpPr>
        <p:spPr>
          <a:xfrm>
            <a:off x="228600" y="3733800"/>
            <a:ext cx="6147955" cy="461665"/>
          </a:xfrm>
          <a:prstGeom prst="rect">
            <a:avLst/>
          </a:prstGeom>
          <a:noFill/>
        </p:spPr>
        <p:txBody>
          <a:bodyPr wrap="square" rtlCol="0">
            <a:spAutoFit/>
          </a:bodyPr>
          <a:lstStyle/>
          <a:p>
            <a:pPr algn="just" rtl="1"/>
            <a:r>
              <a:rPr lang="fa-IR" sz="2400" b="1" dirty="0" smtClean="0">
                <a:solidFill>
                  <a:schemeClr val="bg1"/>
                </a:solidFill>
                <a:effectLst>
                  <a:glow rad="139700">
                    <a:schemeClr val="accent3">
                      <a:satMod val="175000"/>
                      <a:alpha val="40000"/>
                    </a:schemeClr>
                  </a:glow>
                </a:effectLst>
                <a:cs typeface="B Bardiya" panose="00000400000000000000" pitchFamily="2" charset="-78"/>
              </a:rPr>
              <a:t>دید محوری </a:t>
            </a:r>
          </a:p>
        </p:txBody>
      </p:sp>
      <p:sp>
        <p:nvSpPr>
          <p:cNvPr id="11" name="TextBox 10"/>
          <p:cNvSpPr txBox="1"/>
          <p:nvPr/>
        </p:nvSpPr>
        <p:spPr>
          <a:xfrm>
            <a:off x="1752600" y="4191000"/>
            <a:ext cx="4191000" cy="1631216"/>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هنگامی که خط دید به صورت قوی به وسیله لبه هایی در دو طرف کنترل و هدایت شود، دید محوری به وجود می آید. محور آن عموما مستقیم الخط  بوده و در نقطه انتهایی ممکن است مسدود به عناصر طبیعی، مصنوع باشد.</a:t>
            </a:r>
          </a:p>
        </p:txBody>
      </p:sp>
      <p:sp>
        <p:nvSpPr>
          <p:cNvPr id="22" name="TextBox 21"/>
          <p:cNvSpPr txBox="1"/>
          <p:nvPr/>
        </p:nvSpPr>
        <p:spPr>
          <a:xfrm>
            <a:off x="304800" y="304800"/>
            <a:ext cx="6196084" cy="461665"/>
          </a:xfrm>
          <a:prstGeom prst="rect">
            <a:avLst/>
          </a:prstGeom>
          <a:noFill/>
        </p:spPr>
        <p:txBody>
          <a:bodyPr wrap="square" rtlCol="0">
            <a:spAutoFit/>
          </a:bodyPr>
          <a:lstStyle/>
          <a:p>
            <a:pPr algn="just" rtl="1"/>
            <a:r>
              <a:rPr lang="fa-IR" sz="2400" b="1" dirty="0" smtClean="0">
                <a:solidFill>
                  <a:schemeClr val="bg1"/>
                </a:solidFill>
                <a:effectLst>
                  <a:glow rad="139700">
                    <a:schemeClr val="accent3">
                      <a:satMod val="175000"/>
                      <a:alpha val="40000"/>
                    </a:schemeClr>
                  </a:glow>
                </a:effectLst>
                <a:cs typeface="B Bardiya" panose="00000400000000000000" pitchFamily="2" charset="-78"/>
              </a:rPr>
              <a:t>دید</a:t>
            </a:r>
            <a:endParaRPr lang="fa-IR" sz="1600" b="1" dirty="0" smtClean="0">
              <a:solidFill>
                <a:schemeClr val="bg1"/>
              </a:solidFill>
              <a:effectLst>
                <a:glow rad="139700">
                  <a:schemeClr val="accent3">
                    <a:satMod val="175000"/>
                    <a:alpha val="40000"/>
                  </a:schemeClr>
                </a:glow>
              </a:effectLst>
              <a:cs typeface="B Bardiya" panose="00000400000000000000" pitchFamily="2" charset="-78"/>
            </a:endParaRPr>
          </a:p>
        </p:txBody>
      </p:sp>
      <p:sp>
        <p:nvSpPr>
          <p:cNvPr id="23" name="TextBox 22"/>
          <p:cNvSpPr txBox="1"/>
          <p:nvPr/>
        </p:nvSpPr>
        <p:spPr>
          <a:xfrm>
            <a:off x="325582" y="790039"/>
            <a:ext cx="6196084" cy="400110"/>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بهره گیری از چشم اندازی ویژه و هدف دار به سمت و سویی مشخص</a:t>
            </a:r>
          </a:p>
        </p:txBody>
      </p:sp>
      <p:pic>
        <p:nvPicPr>
          <p:cNvPr id="24" name="Picture 23" descr="P1060567.JPG"/>
          <p:cNvPicPr>
            <a:picLocks noChangeAspect="1"/>
          </p:cNvPicPr>
          <p:nvPr/>
        </p:nvPicPr>
        <p:blipFill>
          <a:blip r:embed="rId2"/>
          <a:srcRect/>
          <a:stretch>
            <a:fillRect/>
          </a:stretch>
        </p:blipFill>
        <p:spPr>
          <a:xfrm>
            <a:off x="785884" y="1524000"/>
            <a:ext cx="2109716" cy="1178959"/>
          </a:xfrm>
          <a:prstGeom prst="rect">
            <a:avLst/>
          </a:prstGeom>
        </p:spPr>
      </p:pic>
      <p:pic>
        <p:nvPicPr>
          <p:cNvPr id="25" name="Picture 24" descr="P1060678.JPG"/>
          <p:cNvPicPr>
            <a:picLocks noChangeAspect="1"/>
          </p:cNvPicPr>
          <p:nvPr/>
        </p:nvPicPr>
        <p:blipFill>
          <a:blip r:embed="rId3"/>
          <a:srcRect/>
          <a:stretch>
            <a:fillRect/>
          </a:stretch>
        </p:blipFill>
        <p:spPr>
          <a:xfrm>
            <a:off x="152400" y="4495800"/>
            <a:ext cx="1600200" cy="2133600"/>
          </a:xfrm>
          <a:prstGeom prst="rect">
            <a:avLst/>
          </a:prstGeom>
        </p:spPr>
      </p:pic>
      <p:pic>
        <p:nvPicPr>
          <p:cNvPr id="26" name="Picture 25" descr="P1060773.JPG"/>
          <p:cNvPicPr>
            <a:picLocks noChangeAspect="1"/>
          </p:cNvPicPr>
          <p:nvPr/>
        </p:nvPicPr>
        <p:blipFill>
          <a:blip r:embed="rId4"/>
          <a:srcRect/>
          <a:stretch>
            <a:fillRect/>
          </a:stretch>
        </p:blipFill>
        <p:spPr>
          <a:xfrm rot="16200000">
            <a:off x="5676901" y="4762499"/>
            <a:ext cx="2133599" cy="1600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ox(in)">
                                      <p:cBhvr>
                                        <p:cTn id="12" dur="10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ox(in)">
                                      <p:cBhvr>
                                        <p:cTn id="17" dur="10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ox(in)">
                                      <p:cBhvr>
                                        <p:cTn id="2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4572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6"/>
          <p:cNvSpPr/>
          <p:nvPr/>
        </p:nvSpPr>
        <p:spPr>
          <a:xfrm>
            <a:off x="304800" y="457200"/>
            <a:ext cx="4267200" cy="4038600"/>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4"/>
          </a:lnRef>
          <a:fillRef idx="3">
            <a:schemeClr val="accent4"/>
          </a:fillRef>
          <a:effectRef idx="3">
            <a:schemeClr val="accent4"/>
          </a:effectRef>
          <a:fontRef idx="minor">
            <a:schemeClr val="lt1"/>
          </a:fontRef>
        </p:style>
        <p:txBody>
          <a:bodyPr rtlCol="0" anchor="ctr"/>
          <a:lstStyle/>
          <a:p>
            <a:pPr algn="just" rtl="1"/>
            <a:r>
              <a:rPr lang="fa-IR" sz="2000" dirty="0" smtClean="0">
                <a:cs typeface="B Lotus" panose="00000400000000000000" pitchFamily="2" charset="-78"/>
              </a:rPr>
              <a:t>موضوع فضای شهری به عنوان جزء جدانشدنی ساخت فضایی شهر از جمله مباحث پر جاذبه ای است که بسیاری از مرتبطین و اندیشمندان  مسائل شهری به آن توجه داشته اند. تقویت و توسعه فضای شهری مناسب و فعال پویا و زنده به عنوان یکی از اهداف راهبردی ارتقای کیفیت محیط در محیط های مصنوع شهری، همواره در صدر کار برنامه ریزان و طراحان شهری قرار دارد. اهمیت این موضوع اساسا به جهت نقش موثری است که اینگونه فضاها در جامعه دارند. بدین ترتیب پرداختن به موضوع فضاهای شهری تاریخچه ای گسترده دارد.</a:t>
            </a:r>
            <a:endParaRPr lang="en-US" sz="2000" dirty="0">
              <a:cs typeface="B Lotus" panose="00000400000000000000" pitchFamily="2" charset="-78"/>
            </a:endParaRPr>
          </a:p>
        </p:txBody>
      </p:sp>
      <p:sp>
        <p:nvSpPr>
          <p:cNvPr id="22" name="TextBox 21"/>
          <p:cNvSpPr txBox="1"/>
          <p:nvPr/>
        </p:nvSpPr>
        <p:spPr>
          <a:xfrm>
            <a:off x="4800600" y="914400"/>
            <a:ext cx="1981200" cy="923330"/>
          </a:xfrm>
          <a:prstGeom prst="rect">
            <a:avLst/>
          </a:prstGeom>
          <a:noFill/>
        </p:spPr>
        <p:txBody>
          <a:bodyPr wrap="square" rtlCol="0">
            <a:spAutoFit/>
            <a:scene3d>
              <a:camera prst="orthographicFront">
                <a:rot lat="0" lon="0" rev="0"/>
              </a:camera>
              <a:lightRig rig="glow" dir="t">
                <a:rot lat="0" lon="0" rev="3600000"/>
              </a:lightRig>
            </a:scene3d>
            <a:sp3d extrusionH="57150" prstMaterial="softEdge">
              <a:bevelT w="29210" h="16510" prst="convex"/>
              <a:contourClr>
                <a:schemeClr val="accent4">
                  <a:alpha val="95000"/>
                </a:schemeClr>
              </a:contourClr>
            </a:sp3d>
          </a:bodyPr>
          <a:lstStyle/>
          <a:p>
            <a:pPr algn="ctr"/>
            <a:r>
              <a:rPr lang="fa-IR" sz="5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مقدمه</a:t>
            </a:r>
            <a:endParaRPr lang="fa-IR" sz="5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endParaRPr>
          </a:p>
        </p:txBody>
      </p:sp>
      <p:sp>
        <p:nvSpPr>
          <p:cNvPr id="19" name="Rectangle 18"/>
          <p:cNvSpPr/>
          <p:nvPr/>
        </p:nvSpPr>
        <p:spPr>
          <a:xfrm>
            <a:off x="6858000" y="25146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endParaRPr lang="en-US" sz="2400" dirty="0">
              <a:solidFill>
                <a:schemeClr val="accent3"/>
              </a:solidFill>
              <a:cs typeface="B Davat" pitchFamily="2" charset="-78"/>
            </a:endParaRPr>
          </a:p>
        </p:txBody>
      </p:sp>
      <p:sp>
        <p:nvSpPr>
          <p:cNvPr id="10" name="TextBox 9"/>
          <p:cNvSpPr txBox="1"/>
          <p:nvPr/>
        </p:nvSpPr>
        <p:spPr>
          <a:xfrm>
            <a:off x="6858000" y="3037582"/>
            <a:ext cx="1981200" cy="1077218"/>
          </a:xfrm>
          <a:prstGeom prst="rect">
            <a:avLst/>
          </a:prstGeom>
          <a:noFill/>
        </p:spPr>
        <p:txBody>
          <a:bodyPr wrap="square" rtlCol="0">
            <a:spAutoFit/>
            <a:scene3d>
              <a:camera prst="orthographicFront">
                <a:rot lat="0" lon="0" rev="0"/>
              </a:camera>
              <a:lightRig rig="glow" dir="t">
                <a:rot lat="0" lon="0" rev="3600000"/>
              </a:lightRig>
            </a:scene3d>
            <a:sp3d extrusionH="57150" prstMaterial="softEdge">
              <a:bevelT w="29210" h="16510" prst="convex"/>
              <a:contourClr>
                <a:schemeClr val="accent4">
                  <a:alpha val="95000"/>
                </a:schemeClr>
              </a:contourClr>
            </a:sp3d>
          </a:bodyPr>
          <a:lstStyle/>
          <a:p>
            <a:pPr algn="ctr"/>
            <a:r>
              <a:rPr lang="fa-IR" sz="3200" b="1" dirty="0" smtClean="0">
                <a:ln>
                  <a:prstDash val="solid"/>
                </a:ln>
                <a:solidFill>
                  <a:schemeClr val="accent2">
                    <a:lumMod val="60000"/>
                    <a:lumOff val="40000"/>
                  </a:schemeClr>
                </a:soli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هدف از ارائه درس</a:t>
            </a:r>
            <a:endParaRPr lang="fa-IR" sz="3200" b="1" dirty="0">
              <a:ln>
                <a:prstDash val="solid"/>
              </a:ln>
              <a:solidFill>
                <a:schemeClr val="accent2">
                  <a:lumMod val="60000"/>
                  <a:lumOff val="40000"/>
                </a:schemeClr>
              </a:soli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endParaRPr>
          </a:p>
        </p:txBody>
      </p:sp>
      <p:sp>
        <p:nvSpPr>
          <p:cNvPr id="11" name="TextBox 10"/>
          <p:cNvSpPr txBox="1"/>
          <p:nvPr/>
        </p:nvSpPr>
        <p:spPr>
          <a:xfrm>
            <a:off x="457200" y="4953000"/>
            <a:ext cx="7543800" cy="923330"/>
          </a:xfrm>
          <a:prstGeom prst="rect">
            <a:avLst/>
          </a:prstGeom>
          <a:noFill/>
        </p:spPr>
        <p:txBody>
          <a:bodyPr wrap="square" rtlCol="0">
            <a:spAutoFit/>
          </a:bodyPr>
          <a:lstStyle/>
          <a:p>
            <a:pPr algn="r" rtl="1"/>
            <a:r>
              <a:rPr lang="fa-IR" dirty="0" smtClean="0">
                <a:solidFill>
                  <a:schemeClr val="bg1"/>
                </a:solidFill>
                <a:cs typeface="B Lotus" panose="00000400000000000000" pitchFamily="2" charset="-78"/>
              </a:rPr>
              <a:t>هدف از ارائه درس تحلیل فضای شهری آشنایی با مبانی، اصول و ضوابط کاربردی این حرفه می باشد. این درس با ارائه مبانی، اصول و معیارهای کالبدی و محتوایی  همراه با شواهدی از فضاهای شهری در داخل و خارج به بیان چگونگی شناخت و تحلیل فضاهای شهری می پردازد.</a:t>
            </a:r>
            <a:endParaRPr lang="en-US" dirty="0">
              <a:solidFill>
                <a:schemeClr val="bg1"/>
              </a:solidFill>
              <a:cs typeface="B Lotus" panose="00000400000000000000"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nodePh="1">
                                  <p:stCondLst>
                                    <p:cond delay="0"/>
                                  </p:stCondLst>
                                  <p:endCondLst>
                                    <p:cond evt="begin" delay="0">
                                      <p:tn val="5"/>
                                    </p:cond>
                                  </p:end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linds(horizontal)">
                                      <p:cBhvr>
                                        <p:cTn id="7" dur="2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iterate type="lt">
                                    <p:tmPct val="10000"/>
                                  </p:iterate>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ppt_w</p:attrName>
                                        </p:attrNameLst>
                                      </p:cBhvr>
                                      <p:tavLst>
                                        <p:tav tm="0" fmla="#ppt_w*sin(2.5*pi*$)">
                                          <p:val>
                                            <p:fltVal val="0"/>
                                          </p:val>
                                        </p:tav>
                                        <p:tav tm="100000">
                                          <p:val>
                                            <p:fltVal val="1"/>
                                          </p:val>
                                        </p:tav>
                                      </p:tavLst>
                                    </p:anim>
                                    <p:anim calcmode="lin" valueType="num">
                                      <p:cBhvr>
                                        <p:cTn id="14"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7432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anose="00000400000000000000" pitchFamily="2" charset="-78"/>
              </a:rPr>
              <a:t>پانوراما</a:t>
            </a:r>
          </a:p>
          <a:p>
            <a:pPr algn="ctr"/>
            <a:r>
              <a:rPr lang="fa-IR" sz="2400" b="1" dirty="0" smtClean="0">
                <a:ln w="50800"/>
                <a:solidFill>
                  <a:schemeClr val="bg1">
                    <a:shade val="50000"/>
                  </a:schemeClr>
                </a:solidFill>
                <a:cs typeface="B Bardiya" panose="00000400000000000000" pitchFamily="2" charset="-78"/>
              </a:rPr>
              <a:t>هاله</a:t>
            </a:r>
          </a:p>
          <a:p>
            <a:pPr algn="ctr"/>
            <a:r>
              <a:rPr lang="fa-IR" sz="2400" b="1" dirty="0" smtClean="0">
                <a:ln w="50800"/>
                <a:solidFill>
                  <a:schemeClr val="bg1">
                    <a:shade val="50000"/>
                  </a:schemeClr>
                </a:solidFill>
                <a:cs typeface="B Bardiya" panose="00000400000000000000" pitchFamily="2" charset="-78"/>
              </a:rPr>
              <a:t>سیلوئت</a:t>
            </a: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5334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endParaRPr>
          </a:p>
          <a:p>
            <a:pPr algn="ctr" rtl="1"/>
            <a:endParaRPr lang="en-US" sz="2400" dirty="0">
              <a:ln w="50800"/>
              <a:solidFill>
                <a:schemeClr val="bg1">
                  <a:shade val="50000"/>
                </a:schemeClr>
              </a:solidFill>
            </a:endParaRPr>
          </a:p>
        </p:txBody>
      </p:sp>
      <p:sp>
        <p:nvSpPr>
          <p:cNvPr id="8" name="TextBox 7"/>
          <p:cNvSpPr txBox="1"/>
          <p:nvPr/>
        </p:nvSpPr>
        <p:spPr>
          <a:xfrm>
            <a:off x="2512687" y="617869"/>
            <a:ext cx="4038600" cy="461665"/>
          </a:xfrm>
          <a:prstGeom prst="rect">
            <a:avLst/>
          </a:prstGeom>
          <a:noFill/>
        </p:spPr>
        <p:txBody>
          <a:bodyPr wrap="square" rtlCol="0">
            <a:spAutoFit/>
          </a:bodyPr>
          <a:lstStyle/>
          <a:p>
            <a:pPr algn="r" rtl="1"/>
            <a:r>
              <a:rPr lang="fa-IR" sz="2400" b="1" dirty="0" smtClean="0">
                <a:solidFill>
                  <a:schemeClr val="bg1"/>
                </a:solidFill>
                <a:effectLst>
                  <a:glow rad="139700">
                    <a:schemeClr val="accent3">
                      <a:satMod val="175000"/>
                      <a:alpha val="40000"/>
                    </a:schemeClr>
                  </a:glow>
                </a:effectLst>
                <a:cs typeface="B Bardiya" panose="00000400000000000000" pitchFamily="2" charset="-78"/>
              </a:rPr>
              <a:t>پانوراما</a:t>
            </a:r>
            <a:endParaRPr lang="en-US" sz="2400" b="1" dirty="0">
              <a:solidFill>
                <a:schemeClr val="bg1"/>
              </a:solidFill>
              <a:effectLst>
                <a:glow rad="139700">
                  <a:schemeClr val="accent3">
                    <a:satMod val="175000"/>
                    <a:alpha val="40000"/>
                  </a:schemeClr>
                </a:glow>
              </a:effectLst>
              <a:cs typeface="B Bardiya" panose="00000400000000000000" pitchFamily="2" charset="-78"/>
            </a:endParaRPr>
          </a:p>
        </p:txBody>
      </p:sp>
      <p:sp>
        <p:nvSpPr>
          <p:cNvPr id="9" name="TextBox 8"/>
          <p:cNvSpPr txBox="1"/>
          <p:nvPr/>
        </p:nvSpPr>
        <p:spPr>
          <a:xfrm>
            <a:off x="391390" y="1122724"/>
            <a:ext cx="6196084" cy="707886"/>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چشم اندازی نامحدود و پیوسته از منظر و محیط اطراف است که ناظر در یک نگاه پیوسته افقی از محیط پیرامون برداشت می کند.</a:t>
            </a:r>
          </a:p>
        </p:txBody>
      </p:sp>
      <p:pic>
        <p:nvPicPr>
          <p:cNvPr id="17" name="Picture 16" descr="111.jpg"/>
          <p:cNvPicPr>
            <a:picLocks noChangeAspect="1"/>
          </p:cNvPicPr>
          <p:nvPr/>
        </p:nvPicPr>
        <p:blipFill>
          <a:blip r:embed="rId2">
            <a:biLevel thresh="50000"/>
          </a:blip>
          <a:srcRect l="14667" t="52055" r="22667" b="19661"/>
          <a:stretch/>
        </p:blipFill>
        <p:spPr>
          <a:xfrm>
            <a:off x="762000" y="1882302"/>
            <a:ext cx="5562600" cy="1775298"/>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457200" y="4648200"/>
            <a:ext cx="6196084" cy="1323439"/>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سیلوئت شهری عبارت است از منظر خط آسمان در متن افق و تفاوت آن با خط آسمان در این است که با استفاده از سیلوئت، تجمعهای ارتفاعی و تأکیداتی که بر عناصر خاص وجود دارد، اغتشاش، نظم و یا جهتدهی مناظر بررسی میشود.</a:t>
            </a:r>
          </a:p>
        </p:txBody>
      </p:sp>
      <p:sp>
        <p:nvSpPr>
          <p:cNvPr id="20" name="TextBox 19"/>
          <p:cNvSpPr txBox="1"/>
          <p:nvPr/>
        </p:nvSpPr>
        <p:spPr>
          <a:xfrm>
            <a:off x="457200" y="4191000"/>
            <a:ext cx="6196084" cy="461665"/>
          </a:xfrm>
          <a:prstGeom prst="rect">
            <a:avLst/>
          </a:prstGeom>
          <a:noFill/>
        </p:spPr>
        <p:txBody>
          <a:bodyPr wrap="square" rtlCol="0">
            <a:spAutoFit/>
          </a:bodyPr>
          <a:lstStyle/>
          <a:p>
            <a:pPr algn="just" rtl="1"/>
            <a:r>
              <a:rPr lang="fa-IR" sz="2400" b="1" dirty="0" smtClean="0">
                <a:solidFill>
                  <a:schemeClr val="bg1"/>
                </a:solidFill>
                <a:effectLst>
                  <a:glow rad="139700">
                    <a:schemeClr val="accent3">
                      <a:satMod val="175000"/>
                      <a:alpha val="40000"/>
                    </a:schemeClr>
                  </a:glow>
                </a:effectLst>
                <a:cs typeface="B Bardiya" panose="00000400000000000000" pitchFamily="2" charset="-78"/>
              </a:rPr>
              <a:t>سیلوئت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ox(in)">
                                      <p:cBhvr>
                                        <p:cTn id="12" dur="10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ox(in)">
                                      <p:cBhvr>
                                        <p:cTn id="17" dur="10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ox(in)">
                                      <p:cBhvr>
                                        <p:cTn id="2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eza\Desktop\IMG_280942997012808.jpeg"/>
          <p:cNvPicPr>
            <a:picLocks noChangeAspect="1" noChangeArrowheads="1"/>
          </p:cNvPicPr>
          <p:nvPr/>
        </p:nvPicPr>
        <p:blipFill>
          <a:blip r:embed="rId2"/>
          <a:srcRect/>
          <a:stretch>
            <a:fillRect/>
          </a:stretch>
        </p:blipFill>
        <p:spPr bwMode="auto">
          <a:xfrm>
            <a:off x="685800" y="609600"/>
            <a:ext cx="4738688" cy="5879266"/>
          </a:xfrm>
          <a:prstGeom prst="rect">
            <a:avLst/>
          </a:prstGeom>
          <a:noFill/>
        </p:spPr>
      </p:pic>
      <p:sp>
        <p:nvSpPr>
          <p:cNvPr id="5" name="Rectangle 4"/>
          <p:cNvSpPr/>
          <p:nvPr/>
        </p:nvSpPr>
        <p:spPr>
          <a:xfrm>
            <a:off x="6934200" y="27432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anose="00000400000000000000" pitchFamily="2" charset="-78"/>
              </a:rPr>
              <a:t>سیلوئت</a:t>
            </a:r>
          </a:p>
        </p:txBody>
      </p:sp>
      <p:sp>
        <p:nvSpPr>
          <p:cNvPr id="6" name="Rectangle 5"/>
          <p:cNvSpPr/>
          <p:nvPr/>
        </p:nvSpPr>
        <p:spPr>
          <a:xfrm>
            <a:off x="6934200" y="5334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endParaRPr>
          </a:p>
          <a:p>
            <a:pPr algn="ctr" rtl="1"/>
            <a:endParaRPr lang="en-US" sz="2400" dirty="0">
              <a:ln w="50800"/>
              <a:solidFill>
                <a:schemeClr val="bg1">
                  <a:shade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in)">
                                      <p:cBhvr>
                                        <p:cTn id="12"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anose="00000400000000000000" pitchFamily="2" charset="-78"/>
              </a:rPr>
              <a:t>دید متوالی</a:t>
            </a: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فضای </a:t>
            </a: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شهری</a:t>
            </a:r>
          </a:p>
          <a:p>
            <a:pPr algn="ctr" rtl="1"/>
            <a:endParaRPr lang="en-US" sz="2400" dirty="0">
              <a:ln w="50800"/>
              <a:solidFill>
                <a:schemeClr val="bg1">
                  <a:shade val="50000"/>
                </a:schemeClr>
              </a:solidFill>
            </a:endParaRPr>
          </a:p>
        </p:txBody>
      </p:sp>
      <p:sp>
        <p:nvSpPr>
          <p:cNvPr id="10" name="TextBox 9"/>
          <p:cNvSpPr txBox="1"/>
          <p:nvPr/>
        </p:nvSpPr>
        <p:spPr>
          <a:xfrm>
            <a:off x="457200" y="457200"/>
            <a:ext cx="61960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anose="00000400000000000000" pitchFamily="2" charset="-78"/>
              </a:rPr>
              <a:t>دید متوالی</a:t>
            </a:r>
          </a:p>
        </p:txBody>
      </p:sp>
      <p:sp>
        <p:nvSpPr>
          <p:cNvPr id="11" name="TextBox 10"/>
          <p:cNvSpPr txBox="1"/>
          <p:nvPr/>
        </p:nvSpPr>
        <p:spPr>
          <a:xfrm>
            <a:off x="457200" y="990600"/>
            <a:ext cx="6196084" cy="400110"/>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توالی چشم اندازهایی که ناظر به هنگام حرکت در یک مسیر رویت می کنند.</a:t>
            </a:r>
          </a:p>
        </p:txBody>
      </p:sp>
      <p:pic>
        <p:nvPicPr>
          <p:cNvPr id="20" name="Picture 19" descr="P1060584.JPG"/>
          <p:cNvPicPr>
            <a:picLocks noChangeAspect="1"/>
          </p:cNvPicPr>
          <p:nvPr/>
        </p:nvPicPr>
        <p:blipFill>
          <a:blip r:embed="rId2"/>
          <a:srcRect/>
          <a:stretch>
            <a:fillRect/>
          </a:stretch>
        </p:blipFill>
        <p:spPr>
          <a:xfrm>
            <a:off x="2590800" y="1981200"/>
            <a:ext cx="1524000" cy="1748118"/>
          </a:xfrm>
          <a:prstGeom prst="rect">
            <a:avLst/>
          </a:prstGeom>
        </p:spPr>
      </p:pic>
      <p:pic>
        <p:nvPicPr>
          <p:cNvPr id="22" name="Picture 21" descr="P1060585.JPG"/>
          <p:cNvPicPr>
            <a:picLocks noChangeAspect="1"/>
          </p:cNvPicPr>
          <p:nvPr/>
        </p:nvPicPr>
        <p:blipFill>
          <a:blip r:embed="rId3"/>
          <a:srcRect r="-958"/>
          <a:stretch/>
        </p:blipFill>
        <p:spPr>
          <a:xfrm rot="5400000">
            <a:off x="4465320" y="2240280"/>
            <a:ext cx="1813558" cy="1295399"/>
          </a:xfrm>
          <a:prstGeom prst="rect">
            <a:avLst/>
          </a:prstGeom>
        </p:spPr>
      </p:pic>
      <p:pic>
        <p:nvPicPr>
          <p:cNvPr id="23" name="Picture 22" descr="P1060586.JPG"/>
          <p:cNvPicPr>
            <a:picLocks noChangeAspect="1"/>
          </p:cNvPicPr>
          <p:nvPr/>
        </p:nvPicPr>
        <p:blipFill>
          <a:blip r:embed="rId4"/>
          <a:srcRect/>
          <a:stretch>
            <a:fillRect/>
          </a:stretch>
        </p:blipFill>
        <p:spPr>
          <a:xfrm rot="5400000">
            <a:off x="4429125" y="4486275"/>
            <a:ext cx="1752600" cy="1314450"/>
          </a:xfrm>
          <a:prstGeom prst="rect">
            <a:avLst/>
          </a:prstGeom>
        </p:spPr>
      </p:pic>
      <p:pic>
        <p:nvPicPr>
          <p:cNvPr id="24" name="Picture 23" descr="P1060587.JPG"/>
          <p:cNvPicPr>
            <a:picLocks noChangeAspect="1"/>
          </p:cNvPicPr>
          <p:nvPr/>
        </p:nvPicPr>
        <p:blipFill>
          <a:blip r:embed="rId5"/>
          <a:srcRect/>
          <a:stretch>
            <a:fillRect/>
          </a:stretch>
        </p:blipFill>
        <p:spPr>
          <a:xfrm>
            <a:off x="1676400" y="4267199"/>
            <a:ext cx="2209800" cy="1749425"/>
          </a:xfrm>
          <a:prstGeom prst="rect">
            <a:avLst/>
          </a:prstGeom>
        </p:spPr>
      </p:pic>
      <p:pic>
        <p:nvPicPr>
          <p:cNvPr id="19" name="Picture 18" descr="P1060583.JPG"/>
          <p:cNvPicPr>
            <a:picLocks noChangeAspect="1"/>
          </p:cNvPicPr>
          <p:nvPr/>
        </p:nvPicPr>
        <p:blipFill>
          <a:blip r:embed="rId6"/>
          <a:srcRect/>
          <a:stretch>
            <a:fillRect/>
          </a:stretch>
        </p:blipFill>
        <p:spPr>
          <a:xfrm>
            <a:off x="533400" y="1981200"/>
            <a:ext cx="1612392" cy="1752600"/>
          </a:xfrm>
          <a:prstGeom prst="rect">
            <a:avLst/>
          </a:prstGeom>
        </p:spPr>
      </p:pic>
      <p:sp>
        <p:nvSpPr>
          <p:cNvPr id="29" name="TextBox 28"/>
          <p:cNvSpPr txBox="1"/>
          <p:nvPr/>
        </p:nvSpPr>
        <p:spPr>
          <a:xfrm>
            <a:off x="1740200" y="3364468"/>
            <a:ext cx="393399"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1">
            <a:spAutoFit/>
          </a:bodyPr>
          <a:lstStyle/>
          <a:p>
            <a:pPr algn="ctr"/>
            <a:r>
              <a:rPr lang="fa-IR" b="1" dirty="0" smtClean="0">
                <a:solidFill>
                  <a:schemeClr val="bg1"/>
                </a:solidFill>
                <a:effectLst>
                  <a:outerShdw blurRad="38100" dist="38100" dir="2700000" algn="tl">
                    <a:srgbClr val="000000">
                      <a:alpha val="43137"/>
                    </a:srgbClr>
                  </a:outerShdw>
                </a:effectLst>
              </a:rPr>
              <a:t>1</a:t>
            </a:r>
            <a:endParaRPr lang="fa-IR" b="1" dirty="0">
              <a:solidFill>
                <a:schemeClr val="bg1"/>
              </a:solidFill>
              <a:effectLst>
                <a:outerShdw blurRad="38100" dist="38100" dir="2700000" algn="tl">
                  <a:srgbClr val="000000">
                    <a:alpha val="43137"/>
                  </a:srgbClr>
                </a:outerShdw>
              </a:effectLst>
            </a:endParaRPr>
          </a:p>
        </p:txBody>
      </p:sp>
      <p:sp>
        <p:nvSpPr>
          <p:cNvPr id="34" name="TextBox 33"/>
          <p:cNvSpPr txBox="1"/>
          <p:nvPr/>
        </p:nvSpPr>
        <p:spPr>
          <a:xfrm>
            <a:off x="3352800" y="5638800"/>
            <a:ext cx="49566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1">
            <a:spAutoFit/>
          </a:bodyPr>
          <a:lstStyle/>
          <a:p>
            <a:pPr algn="ctr"/>
            <a:r>
              <a:rPr lang="en-US" b="1" dirty="0" smtClean="0">
                <a:solidFill>
                  <a:schemeClr val="bg1"/>
                </a:solidFill>
                <a:effectLst>
                  <a:outerShdw blurRad="38100" dist="38100" dir="2700000" algn="tl">
                    <a:srgbClr val="000000">
                      <a:alpha val="43137"/>
                    </a:srgbClr>
                  </a:outerShdw>
                </a:effectLst>
              </a:rPr>
              <a:t>5</a:t>
            </a:r>
            <a:endParaRPr lang="fa-IR" b="1" dirty="0">
              <a:solidFill>
                <a:schemeClr val="bg1"/>
              </a:solidFill>
              <a:effectLst>
                <a:outerShdw blurRad="38100" dist="38100" dir="2700000" algn="tl">
                  <a:srgbClr val="000000">
                    <a:alpha val="43137"/>
                  </a:srgbClr>
                </a:outerShdw>
              </a:effectLst>
            </a:endParaRPr>
          </a:p>
        </p:txBody>
      </p:sp>
      <p:sp>
        <p:nvSpPr>
          <p:cNvPr id="35" name="TextBox 34"/>
          <p:cNvSpPr txBox="1"/>
          <p:nvPr/>
        </p:nvSpPr>
        <p:spPr>
          <a:xfrm>
            <a:off x="3733800" y="3352800"/>
            <a:ext cx="393399"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1">
            <a:spAutoFit/>
          </a:bodyPr>
          <a:lstStyle/>
          <a:p>
            <a:pPr algn="ctr"/>
            <a:r>
              <a:rPr lang="en-US" b="1" dirty="0" smtClean="0">
                <a:solidFill>
                  <a:schemeClr val="bg1"/>
                </a:solidFill>
                <a:effectLst>
                  <a:outerShdw blurRad="38100" dist="38100" dir="2700000" algn="tl">
                    <a:srgbClr val="000000">
                      <a:alpha val="43137"/>
                    </a:srgbClr>
                  </a:outerShdw>
                </a:effectLst>
              </a:rPr>
              <a:t>2</a:t>
            </a:r>
            <a:endParaRPr lang="fa-IR" b="1" dirty="0">
              <a:solidFill>
                <a:schemeClr val="bg1"/>
              </a:solidFill>
              <a:effectLst>
                <a:outerShdw blurRad="38100" dist="38100" dir="2700000" algn="tl">
                  <a:srgbClr val="000000">
                    <a:alpha val="43137"/>
                  </a:srgbClr>
                </a:outerShdw>
              </a:effectLst>
            </a:endParaRPr>
          </a:p>
        </p:txBody>
      </p:sp>
      <p:sp>
        <p:nvSpPr>
          <p:cNvPr id="36" name="TextBox 35"/>
          <p:cNvSpPr txBox="1"/>
          <p:nvPr/>
        </p:nvSpPr>
        <p:spPr>
          <a:xfrm>
            <a:off x="5626401" y="3352800"/>
            <a:ext cx="393399"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1">
            <a:spAutoFit/>
          </a:bodyPr>
          <a:lstStyle/>
          <a:p>
            <a:pPr algn="ctr"/>
            <a:r>
              <a:rPr lang="en-US" b="1" dirty="0" smtClean="0">
                <a:solidFill>
                  <a:schemeClr val="bg1"/>
                </a:solidFill>
                <a:effectLst>
                  <a:outerShdw blurRad="38100" dist="38100" dir="2700000" algn="tl">
                    <a:srgbClr val="000000">
                      <a:alpha val="43137"/>
                    </a:srgbClr>
                  </a:outerShdw>
                </a:effectLst>
              </a:rPr>
              <a:t>3</a:t>
            </a:r>
            <a:endParaRPr lang="fa-IR" b="1" dirty="0">
              <a:solidFill>
                <a:schemeClr val="bg1"/>
              </a:solidFill>
              <a:effectLst>
                <a:outerShdw blurRad="38100" dist="38100" dir="2700000" algn="tl">
                  <a:srgbClr val="000000">
                    <a:alpha val="43137"/>
                  </a:srgbClr>
                </a:outerShdw>
              </a:effectLst>
            </a:endParaRPr>
          </a:p>
        </p:txBody>
      </p:sp>
      <p:sp>
        <p:nvSpPr>
          <p:cNvPr id="37" name="TextBox 36"/>
          <p:cNvSpPr txBox="1"/>
          <p:nvPr/>
        </p:nvSpPr>
        <p:spPr>
          <a:xfrm>
            <a:off x="5562600" y="5638800"/>
            <a:ext cx="393399"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1">
            <a:spAutoFit/>
          </a:bodyPr>
          <a:lstStyle/>
          <a:p>
            <a:pPr algn="ctr"/>
            <a:r>
              <a:rPr lang="en-US" b="1" dirty="0" smtClean="0">
                <a:solidFill>
                  <a:schemeClr val="bg1"/>
                </a:solidFill>
                <a:effectLst>
                  <a:outerShdw blurRad="38100" dist="38100" dir="2700000" algn="tl">
                    <a:srgbClr val="000000">
                      <a:alpha val="43137"/>
                    </a:srgbClr>
                  </a:outerShdw>
                </a:effectLst>
              </a:rPr>
              <a:t>4</a:t>
            </a:r>
            <a:endParaRPr lang="fa-IR"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ox(in)">
                                      <p:cBhvr>
                                        <p:cTn id="1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anose="00000400000000000000" pitchFamily="2" charset="-78"/>
              </a:rPr>
              <a:t>دیدگاه ها</a:t>
            </a:r>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مبانی نظری 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endParaRPr>
          </a:p>
          <a:p>
            <a:pPr algn="ctr" rtl="1"/>
            <a:endParaRPr lang="en-US" sz="2400" dirty="0">
              <a:ln w="50800"/>
              <a:solidFill>
                <a:schemeClr val="bg1">
                  <a:shade val="50000"/>
                </a:schemeClr>
              </a:solidFill>
            </a:endParaRPr>
          </a:p>
        </p:txBody>
      </p:sp>
      <p:sp>
        <p:nvSpPr>
          <p:cNvPr id="11" name="TextBox 10"/>
          <p:cNvSpPr txBox="1"/>
          <p:nvPr/>
        </p:nvSpPr>
        <p:spPr>
          <a:xfrm>
            <a:off x="381000" y="533400"/>
            <a:ext cx="6324600" cy="1323439"/>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درخصوص مبانی نظری بحث می توان گفت که گروهی از صاحب نظران هم چون راب کریر،فضای شهری را به عنوان ساخت شهر مطالعه می کنند وگروهی همچون کامیلو سیته، از حوزه ی زیبایی شناسی به موضوع می نگرند و برخی نیز مانند گیدنز فضای شهری را از منظر اکولوژی اجتماعی بررسی می کنند.</a:t>
            </a:r>
          </a:p>
        </p:txBody>
      </p:sp>
      <p:sp>
        <p:nvSpPr>
          <p:cNvPr id="25" name="TextBox 24"/>
          <p:cNvSpPr txBox="1"/>
          <p:nvPr/>
        </p:nvSpPr>
        <p:spPr>
          <a:xfrm>
            <a:off x="457200" y="2209800"/>
            <a:ext cx="61960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anose="00000400000000000000" pitchFamily="2" charset="-78"/>
              </a:rPr>
              <a:t>تحلیل گونه شناختی(هال) از فضای شهری:</a:t>
            </a:r>
          </a:p>
        </p:txBody>
      </p:sp>
      <p:sp>
        <p:nvSpPr>
          <p:cNvPr id="26" name="TextBox 25"/>
          <p:cNvSpPr txBox="1"/>
          <p:nvPr/>
        </p:nvSpPr>
        <p:spPr>
          <a:xfrm>
            <a:off x="381000" y="2743200"/>
            <a:ext cx="6324600" cy="4093428"/>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هال در یک تحلیل نظری، فضاها را به سه نوع زیر تفکیک نمای:</a:t>
            </a:r>
          </a:p>
          <a:p>
            <a:pPr algn="just" rtl="1"/>
            <a:r>
              <a:rPr lang="fa-IR" sz="2000" b="1" dirty="0" smtClean="0">
                <a:solidFill>
                  <a:schemeClr val="bg1"/>
                </a:solidFill>
                <a:cs typeface="B Bardiya" panose="00000400000000000000" pitchFamily="2" charset="-78"/>
              </a:rPr>
              <a:t>                                          </a:t>
            </a:r>
            <a:br>
              <a:rPr lang="fa-IR" sz="2000" b="1" dirty="0" smtClean="0">
                <a:solidFill>
                  <a:schemeClr val="bg1"/>
                </a:solidFill>
                <a:cs typeface="B Bardiya" panose="00000400000000000000" pitchFamily="2" charset="-78"/>
              </a:rPr>
            </a:br>
            <a:r>
              <a:rPr lang="fa-IR" sz="2000" b="1" dirty="0" smtClean="0">
                <a:solidFill>
                  <a:schemeClr val="bg1"/>
                </a:solidFill>
                <a:cs typeface="B Bardiya" panose="00000400000000000000" pitchFamily="2" charset="-78"/>
              </a:rPr>
              <a:t>الف)فضاهایی که ترکیب ثابت دارند: فضاهایی که طرح وترکیب آن ها به وسیله ی داده های فیزیکی مانند دیواره یا نرده مشخص می شود و ثابت است.</a:t>
            </a:r>
          </a:p>
          <a:p>
            <a:pPr algn="just" rtl="1"/>
            <a:r>
              <a:rPr lang="fa-IR" sz="2000" b="1" dirty="0" smtClean="0">
                <a:solidFill>
                  <a:schemeClr val="bg1"/>
                </a:solidFill>
                <a:cs typeface="B Bardiya" panose="00000400000000000000" pitchFamily="2" charset="-78"/>
              </a:rPr>
              <a:t>ب)فضاهایی که ترکیب نیمه ثابت دارند: او در تشریح این دسته از فضاها بر برخی ویژگی های معماری جغرافیایی مانند گردهم آورنده و پراکنده کننده نیز استناد می کند. این ویژگی ها سازمان و ترکیبی نیمه ثابت به فضا می بخشند.</a:t>
            </a:r>
          </a:p>
          <a:p>
            <a:pPr algn="just" rtl="1"/>
            <a:endParaRPr lang="fa-IR" sz="2000" b="1" dirty="0" smtClean="0">
              <a:solidFill>
                <a:schemeClr val="bg1"/>
              </a:solidFill>
              <a:cs typeface="B Bardiya" panose="00000400000000000000" pitchFamily="2" charset="-78"/>
            </a:endParaRPr>
          </a:p>
          <a:p>
            <a:pPr algn="just" rtl="1"/>
            <a:r>
              <a:rPr lang="fa-IR" sz="2000" b="1" dirty="0" smtClean="0">
                <a:solidFill>
                  <a:schemeClr val="bg1"/>
                </a:solidFill>
                <a:cs typeface="B Bardiya" panose="00000400000000000000" pitchFamily="2" charset="-78"/>
              </a:rPr>
              <a:t>ج)فضاهایی که از نظر ترکیب متغیر هستند: مهم ترین ویژگی این نوع فضاها در این است که به وسیله ی الگوهای رفتاری سازمان داده می شوند. طرح و ترکیب آن ها ثابت نسیت، زیرا با تغییر رفتار دگرگون می شوند.(مرتضوی،54:1367)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ox(in)">
                                      <p:cBhvr>
                                        <p:cTn id="1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anose="00000400000000000000" pitchFamily="2" charset="-78"/>
              </a:rPr>
              <a:t>فضای عمومی</a:t>
            </a:r>
          </a:p>
          <a:p>
            <a:pPr algn="ctr"/>
            <a:r>
              <a:rPr lang="fa-IR" sz="2400" b="1" dirty="0" smtClean="0">
                <a:ln w="50800"/>
                <a:solidFill>
                  <a:schemeClr val="bg1">
                    <a:shade val="50000"/>
                  </a:schemeClr>
                </a:solidFill>
                <a:cs typeface="B Bardiya" panose="00000400000000000000" pitchFamily="2" charset="-78"/>
              </a:rPr>
              <a:t>نیمه عمومی</a:t>
            </a:r>
          </a:p>
          <a:p>
            <a:pPr algn="ctr"/>
            <a:r>
              <a:rPr lang="fa-IR" sz="2400" b="1" dirty="0" smtClean="0">
                <a:ln w="50800"/>
                <a:solidFill>
                  <a:schemeClr val="bg1">
                    <a:shade val="50000"/>
                  </a:schemeClr>
                </a:solidFill>
                <a:cs typeface="B Bardiya" panose="00000400000000000000" pitchFamily="2" charset="-78"/>
              </a:rPr>
              <a:t>خصوصی</a:t>
            </a:r>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مبانی نظری 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endParaRPr>
          </a:p>
          <a:p>
            <a:pPr algn="ctr" rtl="1"/>
            <a:endParaRPr lang="en-US" sz="2400" dirty="0">
              <a:ln w="50800"/>
              <a:solidFill>
                <a:schemeClr val="bg1">
                  <a:shade val="50000"/>
                </a:schemeClr>
              </a:solidFill>
            </a:endParaRPr>
          </a:p>
        </p:txBody>
      </p:sp>
      <p:sp>
        <p:nvSpPr>
          <p:cNvPr id="25" name="TextBox 24"/>
          <p:cNvSpPr txBox="1"/>
          <p:nvPr/>
        </p:nvSpPr>
        <p:spPr>
          <a:xfrm>
            <a:off x="1600200" y="2133600"/>
            <a:ext cx="51292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anose="00000400000000000000" pitchFamily="2" charset="-78"/>
              </a:rPr>
              <a:t> فضای خصوصی                 </a:t>
            </a:r>
            <a:r>
              <a:rPr lang="en-US" sz="2400" b="1" dirty="0" smtClean="0">
                <a:solidFill>
                  <a:schemeClr val="bg1"/>
                </a:solidFill>
                <a:effectLst>
                  <a:glow rad="101600">
                    <a:schemeClr val="accent3">
                      <a:satMod val="175000"/>
                      <a:alpha val="40000"/>
                    </a:schemeClr>
                  </a:glow>
                </a:effectLst>
                <a:cs typeface="B Bardiya" panose="00000400000000000000" pitchFamily="2" charset="-78"/>
              </a:rPr>
              <a:t> Private Space</a:t>
            </a:r>
            <a:endParaRPr lang="fa-IR" sz="2400" b="1" dirty="0" smtClean="0">
              <a:solidFill>
                <a:schemeClr val="bg1"/>
              </a:solidFill>
              <a:effectLst>
                <a:glow rad="101600">
                  <a:schemeClr val="accent3">
                    <a:satMod val="175000"/>
                    <a:alpha val="40000"/>
                  </a:schemeClr>
                </a:glow>
              </a:effectLst>
              <a:cs typeface="B Bardiya" panose="00000400000000000000" pitchFamily="2" charset="-78"/>
            </a:endParaRPr>
          </a:p>
        </p:txBody>
      </p:sp>
      <p:sp>
        <p:nvSpPr>
          <p:cNvPr id="26" name="TextBox 25"/>
          <p:cNvSpPr txBox="1"/>
          <p:nvPr/>
        </p:nvSpPr>
        <p:spPr>
          <a:xfrm>
            <a:off x="457200" y="457200"/>
            <a:ext cx="6324600" cy="1631216"/>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فضاهای شهری شامل طیف وسیعی از انواع فضاهای عمومی تا خصوصی می باشند. به عبارت دیگر هر فعالیت و رفتار حریم و قلمرو خاص خود را داراست و متقابلا هر فضا نیز دارای حرمت و حریم خود می باشد. فضاهای موجود در شهر را به لحاظ نحوه استفاده از انها به سه دسته کلی می توان تقسیم بندی نمود( پاکزاد، 1385: 77).</a:t>
            </a:r>
          </a:p>
        </p:txBody>
      </p:sp>
      <p:sp>
        <p:nvSpPr>
          <p:cNvPr id="7" name="TextBox 6"/>
          <p:cNvSpPr txBox="1"/>
          <p:nvPr/>
        </p:nvSpPr>
        <p:spPr>
          <a:xfrm>
            <a:off x="533400" y="2667000"/>
            <a:ext cx="6324600" cy="1015663"/>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آن بخش از فضاهای شهر که به صورت خصوصی توسط اشخاص تحت تصرف یا تملک قرار گرفته و مورد استفاده قرار می گیرد. فضاهایی چون خانه های مسکونی، حیاط ها و باغ های خصوصی</a:t>
            </a:r>
          </a:p>
        </p:txBody>
      </p:sp>
      <p:sp>
        <p:nvSpPr>
          <p:cNvPr id="9" name="TextBox 8"/>
          <p:cNvSpPr txBox="1"/>
          <p:nvPr/>
        </p:nvSpPr>
        <p:spPr>
          <a:xfrm>
            <a:off x="128516" y="3657600"/>
            <a:ext cx="66532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anose="00000400000000000000" pitchFamily="2" charset="-78"/>
              </a:rPr>
              <a:t>فضاهای نیمه خصوصی یا نیمه عمومی       </a:t>
            </a:r>
            <a:r>
              <a:rPr lang="en-US" sz="2400" b="1" dirty="0" smtClean="0">
                <a:solidFill>
                  <a:schemeClr val="bg1"/>
                </a:solidFill>
                <a:effectLst>
                  <a:glow rad="101600">
                    <a:schemeClr val="accent3">
                      <a:satMod val="175000"/>
                      <a:alpha val="40000"/>
                    </a:schemeClr>
                  </a:glow>
                </a:effectLst>
                <a:cs typeface="B Bardiya" panose="00000400000000000000" pitchFamily="2" charset="-78"/>
              </a:rPr>
              <a:t>Semi-Private Space</a:t>
            </a:r>
            <a:endParaRPr lang="fa-IR" sz="2400" b="1" dirty="0" smtClean="0">
              <a:solidFill>
                <a:schemeClr val="bg1"/>
              </a:solidFill>
              <a:effectLst>
                <a:glow rad="101600">
                  <a:schemeClr val="accent3">
                    <a:satMod val="175000"/>
                    <a:alpha val="40000"/>
                  </a:schemeClr>
                </a:glow>
              </a:effectLst>
              <a:cs typeface="B Bardiya" panose="00000400000000000000" pitchFamily="2" charset="-78"/>
            </a:endParaRPr>
          </a:p>
        </p:txBody>
      </p:sp>
      <p:sp>
        <p:nvSpPr>
          <p:cNvPr id="10" name="TextBox 9"/>
          <p:cNvSpPr txBox="1"/>
          <p:nvPr/>
        </p:nvSpPr>
        <p:spPr>
          <a:xfrm>
            <a:off x="457200" y="4191000"/>
            <a:ext cx="6324600" cy="1015663"/>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آن دسته از فضاهای موجود در شهر که به علت محدودیت در هدف و کاربری آن، توسط گروهی خاص از افراد مورد استفاده قرار می گیرد. فضاهایی چون مجتمع های مسکونی و محوطه های انان، ورزشگاه ها و نمایشگاه ها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ox(in)">
                                      <p:cBhvr>
                                        <p:cTn id="12" dur="10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ox(in)">
                                      <p:cBhvr>
                                        <p:cTn id="17" dur="10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ox(in)">
                                      <p:cBhvr>
                                        <p:cTn id="2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anose="00000400000000000000" pitchFamily="2" charset="-78"/>
              </a:rPr>
              <a:t>فضای عمومی</a:t>
            </a:r>
          </a:p>
          <a:p>
            <a:pPr algn="ctr"/>
            <a:r>
              <a:rPr lang="fa-IR" sz="2400" b="1" dirty="0" smtClean="0">
                <a:ln w="50800"/>
                <a:solidFill>
                  <a:schemeClr val="bg1">
                    <a:shade val="50000"/>
                  </a:schemeClr>
                </a:solidFill>
                <a:cs typeface="B Bardiya" panose="00000400000000000000" pitchFamily="2" charset="-78"/>
              </a:rPr>
              <a:t>نیمه عمومی</a:t>
            </a:r>
          </a:p>
          <a:p>
            <a:pPr algn="ctr"/>
            <a:r>
              <a:rPr lang="fa-IR" sz="2400" b="1" dirty="0" smtClean="0">
                <a:ln w="50800"/>
                <a:solidFill>
                  <a:schemeClr val="bg1">
                    <a:shade val="50000"/>
                  </a:schemeClr>
                </a:solidFill>
                <a:cs typeface="B Bardiya" panose="00000400000000000000" pitchFamily="2" charset="-78"/>
              </a:rPr>
              <a:t>خصوصی</a:t>
            </a:r>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مبانی نظری 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endParaRPr>
          </a:p>
          <a:p>
            <a:pPr algn="ctr" rtl="1"/>
            <a:endParaRPr lang="en-US" sz="2400" dirty="0">
              <a:ln w="50800"/>
              <a:solidFill>
                <a:schemeClr val="bg1">
                  <a:shade val="50000"/>
                </a:schemeClr>
              </a:solidFill>
            </a:endParaRPr>
          </a:p>
        </p:txBody>
      </p:sp>
      <p:sp>
        <p:nvSpPr>
          <p:cNvPr id="25" name="TextBox 24"/>
          <p:cNvSpPr txBox="1"/>
          <p:nvPr/>
        </p:nvSpPr>
        <p:spPr>
          <a:xfrm>
            <a:off x="1905000" y="609600"/>
            <a:ext cx="4900684" cy="461665"/>
          </a:xfrm>
          <a:prstGeom prst="rect">
            <a:avLst/>
          </a:prstGeom>
          <a:noFill/>
        </p:spPr>
        <p:txBody>
          <a:bodyPr wrap="square" rtlCol="0">
            <a:spAutoFit/>
          </a:bodyPr>
          <a:lstStyle/>
          <a:p>
            <a:pPr algn="just" rtl="1"/>
            <a:r>
              <a:rPr lang="fa-IR" sz="2400" b="1" dirty="0" smtClean="0">
                <a:solidFill>
                  <a:schemeClr val="bg1"/>
                </a:solidFill>
                <a:effectLst>
                  <a:glow rad="101600">
                    <a:schemeClr val="accent3">
                      <a:satMod val="175000"/>
                      <a:alpha val="40000"/>
                    </a:schemeClr>
                  </a:glow>
                </a:effectLst>
                <a:cs typeface="B Bardiya" panose="00000400000000000000" pitchFamily="2" charset="-78"/>
              </a:rPr>
              <a:t>تعریف فضای عمومی                  </a:t>
            </a:r>
            <a:r>
              <a:rPr lang="en-US" sz="2400" b="1" dirty="0" smtClean="0">
                <a:solidFill>
                  <a:schemeClr val="bg1"/>
                </a:solidFill>
                <a:effectLst>
                  <a:glow rad="101600">
                    <a:schemeClr val="accent3">
                      <a:satMod val="175000"/>
                      <a:alpha val="40000"/>
                    </a:schemeClr>
                  </a:glow>
                </a:effectLst>
                <a:cs typeface="B Bardiya" panose="00000400000000000000" pitchFamily="2" charset="-78"/>
              </a:rPr>
              <a:t> Public Space</a:t>
            </a:r>
            <a:endParaRPr lang="fa-IR" sz="2400" b="1" dirty="0" smtClean="0">
              <a:solidFill>
                <a:schemeClr val="bg1"/>
              </a:solidFill>
              <a:effectLst>
                <a:glow rad="101600">
                  <a:schemeClr val="accent3">
                    <a:satMod val="175000"/>
                    <a:alpha val="40000"/>
                  </a:schemeClr>
                </a:glow>
              </a:effectLst>
              <a:cs typeface="B Bardiya" panose="00000400000000000000" pitchFamily="2" charset="-78"/>
            </a:endParaRPr>
          </a:p>
        </p:txBody>
      </p:sp>
      <p:sp>
        <p:nvSpPr>
          <p:cNvPr id="26" name="TextBox 25"/>
          <p:cNvSpPr txBox="1"/>
          <p:nvPr/>
        </p:nvSpPr>
        <p:spPr>
          <a:xfrm>
            <a:off x="381000" y="1219200"/>
            <a:ext cx="6324600" cy="4401205"/>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در تعریف فضای عمومی از منظر شهرسازان و جامعه شناسان تفاوت هایی وجود دارد. از منظر شهرسازی همه فضاهای باز و در دسترس عموم نظیر خیابان و بازارو... از جمله فضاهای عمومی شهری تلقی می شوند، صرفنظر از آنکه در آن چه روی می دهد. اما از نظر اجتماعی تنها آن دسته از فضاهای باز شهری که کنش جمعی در انها رخ دهد یا اثرات اجتماعی قابل توجهی دارند، از جمله استراحت و تمدید قوا، معاشرت و تعامل اجتماعی در زمره فضاهای عمومی بالفعل تلقی می شوند. به این اعتبار بسیاری از فضاهای باز شهری تنها به صورت بالقوه فضای عمومی محسوب می شوند.(خاتم، 1384)</a:t>
            </a:r>
          </a:p>
          <a:p>
            <a:pPr algn="just" rtl="1"/>
            <a:endParaRPr lang="fa-IR" sz="2000" b="1" dirty="0" smtClean="0">
              <a:solidFill>
                <a:schemeClr val="bg1"/>
              </a:solidFill>
              <a:cs typeface="B Bardiya" panose="00000400000000000000" pitchFamily="2" charset="-78"/>
            </a:endParaRPr>
          </a:p>
          <a:p>
            <a:pPr algn="just" rtl="1"/>
            <a:r>
              <a:rPr lang="fa-IR" sz="2000" b="1" dirty="0" smtClean="0">
                <a:solidFill>
                  <a:schemeClr val="bg1"/>
                </a:solidFill>
                <a:cs typeface="B Bardiya" panose="00000400000000000000" pitchFamily="2" charset="-78"/>
              </a:rPr>
              <a:t>پس بدین ترتیب سه فاکتور در تعریف فضای عمومی لازم است:</a:t>
            </a:r>
          </a:p>
          <a:p>
            <a:pPr algn="just" rtl="1">
              <a:buFont typeface="Wingdings" pitchFamily="2" charset="2"/>
              <a:buChar char="q"/>
            </a:pPr>
            <a:r>
              <a:rPr lang="fa-IR" sz="2000" b="1" dirty="0" smtClean="0">
                <a:solidFill>
                  <a:srgbClr val="FF0000"/>
                </a:solidFill>
                <a:cs typeface="B Bardiya" panose="00000400000000000000" pitchFamily="2" charset="-78"/>
              </a:rPr>
              <a:t>دسترسی بصری و فیزیکی برای عموم(</a:t>
            </a:r>
            <a:r>
              <a:rPr lang="en-US" sz="2000" b="1" dirty="0" smtClean="0">
                <a:solidFill>
                  <a:srgbClr val="FF0000"/>
                </a:solidFill>
                <a:cs typeface="B Bardiya" panose="00000400000000000000" pitchFamily="2" charset="-78"/>
              </a:rPr>
              <a:t>Access</a:t>
            </a:r>
            <a:r>
              <a:rPr lang="fa-IR" sz="2000" b="1" dirty="0" smtClean="0">
                <a:solidFill>
                  <a:srgbClr val="FF0000"/>
                </a:solidFill>
                <a:cs typeface="B Bardiya" panose="00000400000000000000" pitchFamily="2" charset="-78"/>
              </a:rPr>
              <a:t>)</a:t>
            </a:r>
          </a:p>
          <a:p>
            <a:pPr algn="just" rtl="1">
              <a:buFont typeface="Wingdings" pitchFamily="2" charset="2"/>
              <a:buChar char="q"/>
            </a:pPr>
            <a:r>
              <a:rPr lang="fa-IR" sz="2000" b="1" dirty="0" smtClean="0">
                <a:solidFill>
                  <a:srgbClr val="FF0000"/>
                </a:solidFill>
                <a:cs typeface="B Bardiya" panose="00000400000000000000" pitchFamily="2" charset="-78"/>
              </a:rPr>
              <a:t>علاقمندی و استفاده و انتفاع عمومی(</a:t>
            </a:r>
            <a:r>
              <a:rPr lang="en-US" sz="2000" b="1" dirty="0" smtClean="0">
                <a:solidFill>
                  <a:srgbClr val="FF0000"/>
                </a:solidFill>
                <a:cs typeface="B Bardiya" panose="00000400000000000000" pitchFamily="2" charset="-78"/>
              </a:rPr>
              <a:t>Interest</a:t>
            </a:r>
            <a:r>
              <a:rPr lang="fa-IR" sz="2000" b="1" dirty="0" smtClean="0">
                <a:solidFill>
                  <a:srgbClr val="FF0000"/>
                </a:solidFill>
                <a:cs typeface="B Bardiya" panose="00000400000000000000" pitchFamily="2" charset="-78"/>
              </a:rPr>
              <a:t>)                پاتوق</a:t>
            </a:r>
          </a:p>
          <a:p>
            <a:pPr algn="just" rtl="1">
              <a:buFont typeface="Wingdings" pitchFamily="2" charset="2"/>
              <a:buChar char="q"/>
            </a:pPr>
            <a:r>
              <a:rPr lang="fa-IR" sz="2000" b="1" dirty="0" smtClean="0">
                <a:solidFill>
                  <a:srgbClr val="FF0000"/>
                </a:solidFill>
                <a:cs typeface="B Bardiya" panose="00000400000000000000" pitchFamily="2" charset="-78"/>
              </a:rPr>
              <a:t>نوع کنترل و مدیریت(</a:t>
            </a:r>
            <a:r>
              <a:rPr lang="en-US" sz="2000" b="1" dirty="0" smtClean="0">
                <a:solidFill>
                  <a:srgbClr val="FF0000"/>
                </a:solidFill>
                <a:cs typeface="B Bardiya" panose="00000400000000000000" pitchFamily="2" charset="-78"/>
              </a:rPr>
              <a:t>Agent</a:t>
            </a:r>
            <a:r>
              <a:rPr lang="fa-IR" sz="2000" b="1" dirty="0" smtClean="0">
                <a:solidFill>
                  <a:srgbClr val="FF0000"/>
                </a:solidFill>
                <a:cs typeface="B Bardiya" panose="00000400000000000000" pitchFamily="2" charset="-78"/>
              </a:rPr>
              <a:t>)</a:t>
            </a:r>
          </a:p>
          <a:p>
            <a:pPr algn="just" rtl="1"/>
            <a:endParaRPr lang="fa-IR" sz="2000" b="1" dirty="0" smtClean="0">
              <a:solidFill>
                <a:schemeClr val="bg1"/>
              </a:solidFill>
              <a:cs typeface="B Bardiya" panose="00000400000000000000" pitchFamily="2" charset="-78"/>
            </a:endParaRPr>
          </a:p>
        </p:txBody>
      </p:sp>
      <p:cxnSp>
        <p:nvCxnSpPr>
          <p:cNvPr id="8" name="Straight Arrow Connector 7"/>
          <p:cNvCxnSpPr/>
          <p:nvPr/>
        </p:nvCxnSpPr>
        <p:spPr>
          <a:xfrm rot="10800000">
            <a:off x="1752600" y="4800600"/>
            <a:ext cx="685800" cy="158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9" name="TextBox 8"/>
          <p:cNvSpPr txBox="1"/>
          <p:nvPr/>
        </p:nvSpPr>
        <p:spPr>
          <a:xfrm>
            <a:off x="609600" y="5562600"/>
            <a:ext cx="7239000" cy="1015663"/>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بدین ترتیب فضاهای شهری را می توان در قالب پلازا ها، میدان ها، خیابان ها، پارک ها و بوستان ها و زمین های بازی دید که مهترین گونه آن برای استفاده در این درس و همچنین در بیان معاصر میدان ها و خیابان ها هستند.</a:t>
            </a:r>
            <a:endParaRPr lang="en-US" sz="2000" b="1" dirty="0">
              <a:solidFill>
                <a:schemeClr val="bg1"/>
              </a:solidFill>
              <a:cs typeface="B Bardiya" panose="00000400000000000000"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ox(in)">
                                      <p:cBhvr>
                                        <p:cTn id="12" dur="10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ox(in)">
                                      <p:cBhvr>
                                        <p:cTn id="17" dur="10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ox(in)">
                                      <p:cBhvr>
                                        <p:cTn id="2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77000" y="457200"/>
            <a:ext cx="2362200" cy="21336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fa-IR" b="1" dirty="0" smtClean="0">
                <a:solidFill>
                  <a:schemeClr val="tx1"/>
                </a:solidFill>
                <a:cs typeface="B Lotus" panose="00000400000000000000" pitchFamily="2" charset="-78"/>
              </a:rPr>
              <a:t>فنی و حرفه ای امام خمینی</a:t>
            </a:r>
          </a:p>
          <a:p>
            <a:pPr algn="ctr"/>
            <a:r>
              <a:rPr lang="fa-IR" b="1" dirty="0" smtClean="0">
                <a:cs typeface="B Lotus" panose="00000400000000000000" pitchFamily="2" charset="-78"/>
              </a:rPr>
              <a:t>گروه معماری</a:t>
            </a:r>
          </a:p>
          <a:p>
            <a:pPr algn="ctr"/>
            <a:r>
              <a:rPr lang="fa-IR" sz="1600" b="1" smtClean="0">
                <a:cs typeface="B Lotus" panose="00000400000000000000" pitchFamily="2" charset="-78"/>
              </a:rPr>
              <a:t>کارشناسی ناپیوسته</a:t>
            </a:r>
            <a:endParaRPr lang="en-US" sz="1600" b="1" dirty="0">
              <a:cs typeface="B Lotus" panose="00000400000000000000" pitchFamily="2" charset="-78"/>
            </a:endParaRPr>
          </a:p>
        </p:txBody>
      </p:sp>
      <p:sp>
        <p:nvSpPr>
          <p:cNvPr id="19" name="Rectangle 18"/>
          <p:cNvSpPr/>
          <p:nvPr/>
        </p:nvSpPr>
        <p:spPr>
          <a:xfrm>
            <a:off x="4800600" y="28194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r>
              <a:rPr lang="fa-IR" sz="2400" b="1" dirty="0" smtClean="0">
                <a:solidFill>
                  <a:schemeClr val="accent3"/>
                </a:solidFill>
                <a:cs typeface="B Davat" pitchFamily="2" charset="-78"/>
              </a:rPr>
              <a:t>مدرس: </a:t>
            </a:r>
          </a:p>
          <a:p>
            <a:pPr algn="ctr" rtl="1"/>
            <a:r>
              <a:rPr lang="fa-IR" sz="2400" b="1" dirty="0" smtClean="0">
                <a:solidFill>
                  <a:schemeClr val="accent3"/>
                </a:solidFill>
                <a:cs typeface="B Davat" pitchFamily="2" charset="-78"/>
              </a:rPr>
              <a:t>طیبه بیکی</a:t>
            </a:r>
            <a:endParaRPr lang="en-US" sz="2400" dirty="0">
              <a:solidFill>
                <a:schemeClr val="accent3"/>
              </a:solidFill>
              <a:cs typeface="B Davat" pitchFamily="2" charset="-78"/>
            </a:endParaRPr>
          </a:p>
        </p:txBody>
      </p:sp>
      <p:sp>
        <p:nvSpPr>
          <p:cNvPr id="23" name="TextBox 22"/>
          <p:cNvSpPr txBox="1"/>
          <p:nvPr/>
        </p:nvSpPr>
        <p:spPr>
          <a:xfrm>
            <a:off x="6858000" y="3124200"/>
            <a:ext cx="2133600" cy="1200329"/>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rtl="1"/>
            <a:r>
              <a:rPr lang="fa-IR" sz="2400" dirty="0" smtClean="0">
                <a:ln w="50800"/>
                <a:solidFill>
                  <a:schemeClr val="bg1">
                    <a:shade val="50000"/>
                  </a:schemeClr>
                </a:solidFill>
                <a:cs typeface="B Davat" pitchFamily="2" charset="-78"/>
              </a:rPr>
              <a:t>جلسه دوم</a:t>
            </a:r>
          </a:p>
          <a:p>
            <a:pPr algn="ctr" rtl="1"/>
            <a:endParaRPr lang="fa-IR" sz="2400" dirty="0">
              <a:ln w="50800"/>
              <a:solidFill>
                <a:schemeClr val="bg1">
                  <a:shade val="50000"/>
                </a:schemeClr>
              </a:solidFill>
              <a:cs typeface="B Davat" pitchFamily="2" charset="-78"/>
            </a:endParaRPr>
          </a:p>
          <a:p>
            <a:pPr algn="ctr" rtl="1"/>
            <a:r>
              <a:rPr lang="fa-IR" sz="2400" dirty="0" smtClean="0">
                <a:ln w="50800"/>
                <a:solidFill>
                  <a:schemeClr val="bg1">
                    <a:shade val="50000"/>
                  </a:schemeClr>
                </a:solidFill>
                <a:cs typeface="B Davat" pitchFamily="2" charset="-78"/>
              </a:rPr>
              <a:t>تاریخ:1393/07/11</a:t>
            </a:r>
            <a:endParaRPr lang="en-US" sz="2400" dirty="0">
              <a:ln w="50800"/>
              <a:solidFill>
                <a:schemeClr val="bg1">
                  <a:shade val="50000"/>
                </a:schemeClr>
              </a:solidFill>
              <a:cs typeface="B Davat" pitchFamily="2" charset="-78"/>
            </a:endParaRPr>
          </a:p>
        </p:txBody>
      </p:sp>
      <p:pic>
        <p:nvPicPr>
          <p:cNvPr id="20482" name="Picture 2" descr="E:\desctop\maghaleh\manzar\urbandesign02.jpg"/>
          <p:cNvPicPr>
            <a:picLocks noChangeAspect="1" noChangeArrowheads="1"/>
          </p:cNvPicPr>
          <p:nvPr/>
        </p:nvPicPr>
        <p:blipFill>
          <a:blip r:embed="rId2"/>
          <a:srcRect/>
          <a:stretch>
            <a:fillRect/>
          </a:stretch>
        </p:blipFill>
        <p:spPr bwMode="auto">
          <a:xfrm>
            <a:off x="304800" y="381000"/>
            <a:ext cx="4288762" cy="3962400"/>
          </a:xfrm>
          <a:prstGeom prst="rect">
            <a:avLst/>
          </a:prstGeom>
          <a:noFill/>
        </p:spPr>
      </p:pic>
      <p:sp>
        <p:nvSpPr>
          <p:cNvPr id="13" name="TextBox 12"/>
          <p:cNvSpPr txBox="1"/>
          <p:nvPr/>
        </p:nvSpPr>
        <p:spPr>
          <a:xfrm>
            <a:off x="533400" y="4648200"/>
            <a:ext cx="3962400" cy="1569660"/>
          </a:xfrm>
          <a:prstGeom prst="rect">
            <a:avLst/>
          </a:prstGeom>
          <a:noFill/>
        </p:spPr>
        <p:txBody>
          <a:bodyPr wrap="square" rtlCol="0">
            <a:spAutoFit/>
          </a:bodyPr>
          <a:lstStyle/>
          <a:p>
            <a:pPr algn="ctr" rtl="1"/>
            <a:r>
              <a:rPr lang="fa-IR" sz="4800" dirty="0" smtClean="0">
                <a:solidFill>
                  <a:schemeClr val="bg1"/>
                </a:solidFill>
                <a:cs typeface="EntezareZohoor 6 **" pitchFamily="2" charset="-78"/>
              </a:rPr>
              <a:t>تحلیل فضای شهری</a:t>
            </a:r>
            <a:endParaRPr lang="en-US" sz="4800" dirty="0">
              <a:solidFill>
                <a:schemeClr val="bg1"/>
              </a:solidFill>
              <a:cs typeface="EntezareZohoor 6 **"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linds(horizontal)">
                                      <p:cBhvr>
                                        <p:cTn id="12" dur="20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linds(horizontal)">
                                      <p:cBhvr>
                                        <p:cTn id="17" dur="20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1237809"/>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1981200" y="304800"/>
            <a:ext cx="1994340" cy="457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a-IR" dirty="0" smtClean="0">
                <a:cs typeface="B Lotus" panose="00000400000000000000" pitchFamily="2" charset="-78"/>
              </a:rPr>
              <a:t> موقعیت جغرافیایی</a:t>
            </a:r>
            <a:endParaRPr lang="en-US" dirty="0">
              <a:cs typeface="B Lotus" panose="00000400000000000000" pitchFamily="2" charset="-78"/>
            </a:endParaRPr>
          </a:p>
        </p:txBody>
      </p: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23" name="Rectangle 22"/>
          <p:cNvSpPr/>
          <p:nvPr/>
        </p:nvSpPr>
        <p:spPr>
          <a:xfrm>
            <a:off x="5562600" y="914400"/>
            <a:ext cx="2144994" cy="553547"/>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p:cNvSpPr txBox="1"/>
          <p:nvPr/>
        </p:nvSpPr>
        <p:spPr>
          <a:xfrm>
            <a:off x="5562600" y="1022415"/>
            <a:ext cx="2133600" cy="369332"/>
          </a:xfrm>
          <a:prstGeom prst="rect">
            <a:avLst/>
          </a:prstGeom>
          <a:noFill/>
        </p:spPr>
        <p:txBody>
          <a:bodyPr wrap="square" rtlCol="0">
            <a:spAutoFit/>
          </a:bodyPr>
          <a:lstStyle/>
          <a:p>
            <a:pPr algn="ctr"/>
            <a:r>
              <a:rPr lang="fa-IR" dirty="0" smtClean="0">
                <a:cs typeface="B Homa" pitchFamily="2" charset="-78"/>
              </a:rPr>
              <a:t>1- معرفی و پیشینه فضا</a:t>
            </a:r>
            <a:endParaRPr lang="en-US" dirty="0">
              <a:cs typeface="B Homa" pitchFamily="2" charset="-78"/>
            </a:endParaRPr>
          </a:p>
        </p:txBody>
      </p:sp>
      <p:sp>
        <p:nvSpPr>
          <p:cNvPr id="99" name="Rectangle 98"/>
          <p:cNvSpPr/>
          <p:nvPr/>
        </p:nvSpPr>
        <p:spPr>
          <a:xfrm>
            <a:off x="1981200" y="934547"/>
            <a:ext cx="199434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تاریخچه و ارزش های تاریخی</a:t>
            </a:r>
            <a:endParaRPr lang="en-US" dirty="0">
              <a:cs typeface="B Lotus" panose="00000400000000000000" pitchFamily="2" charset="-78"/>
            </a:endParaRPr>
          </a:p>
        </p:txBody>
      </p:sp>
      <p:sp>
        <p:nvSpPr>
          <p:cNvPr id="100" name="Rectangle 99"/>
          <p:cNvSpPr/>
          <p:nvPr/>
        </p:nvSpPr>
        <p:spPr>
          <a:xfrm>
            <a:off x="1981200" y="1676400"/>
            <a:ext cx="199434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 حوزه محلی و حوزه فراگیر</a:t>
            </a:r>
            <a:endParaRPr lang="en-US" dirty="0">
              <a:cs typeface="B Lotus" panose="00000400000000000000" pitchFamily="2" charset="-78"/>
            </a:endParaRPr>
          </a:p>
        </p:txBody>
      </p:sp>
      <p:cxnSp>
        <p:nvCxnSpPr>
          <p:cNvPr id="102" name="Straight Connector 101"/>
          <p:cNvCxnSpPr/>
          <p:nvPr/>
        </p:nvCxnSpPr>
        <p:spPr>
          <a:xfrm rot="5400000">
            <a:off x="3429000" y="1219200"/>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5" name="Straight Connector 104"/>
          <p:cNvCxnSpPr/>
          <p:nvPr/>
        </p:nvCxnSpPr>
        <p:spPr>
          <a:xfrm rot="10800000">
            <a:off x="3962400" y="3810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6" name="Straight Connector 105"/>
          <p:cNvCxnSpPr/>
          <p:nvPr/>
        </p:nvCxnSpPr>
        <p:spPr>
          <a:xfrm rot="10800000">
            <a:off x="3962400" y="1239347"/>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7" name="Straight Connector 106"/>
          <p:cNvCxnSpPr/>
          <p:nvPr/>
        </p:nvCxnSpPr>
        <p:spPr>
          <a:xfrm rot="10800000">
            <a:off x="3962400" y="20574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38" name="Rectangle 37"/>
          <p:cNvSpPr/>
          <p:nvPr/>
        </p:nvSpPr>
        <p:spPr>
          <a:xfrm>
            <a:off x="4876800" y="3429000"/>
            <a:ext cx="2680140" cy="838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a-IR" sz="2400" dirty="0" smtClean="0">
                <a:cs typeface="B Mitra" pitchFamily="2" charset="-78"/>
              </a:rPr>
              <a:t> موقعیت جغرافیایی</a:t>
            </a:r>
            <a:endParaRPr lang="en-US" sz="2400" dirty="0">
              <a:cs typeface="B Mitra" pitchFamily="2" charset="-78"/>
            </a:endParaRPr>
          </a:p>
        </p:txBody>
      </p:sp>
      <p:cxnSp>
        <p:nvCxnSpPr>
          <p:cNvPr id="39" name="Straight Connector 38"/>
          <p:cNvCxnSpPr/>
          <p:nvPr/>
        </p:nvCxnSpPr>
        <p:spPr>
          <a:xfrm>
            <a:off x="3658394" y="3904015"/>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rot="5400000">
            <a:off x="2820194" y="3885406"/>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42" name="Rectangle 41"/>
          <p:cNvSpPr/>
          <p:nvPr/>
        </p:nvSpPr>
        <p:spPr>
          <a:xfrm>
            <a:off x="609600" y="2667000"/>
            <a:ext cx="2984940" cy="40386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just" rtl="1"/>
            <a:r>
              <a:rPr lang="fa-IR" sz="2000" dirty="0" smtClean="0">
                <a:cs typeface="B Mitra" pitchFamily="2" charset="-78"/>
              </a:rPr>
              <a:t>برای شناخت هر فضای شهری ، شناخت شهر و تاریخچه ی شهر امری ضروری است بنابراین در این قسمت به کلیاتی در مورد شهر مورد نظراشاره خواهد شد . می توان در این قسمت از نقشه های حوزه های بزگتر مثل استان و یا حتی کشور شروع کرده و از کل به جزء موقعیت مورد نظر را متمایز ساخت.  بدیهی است همراه نقشه هایی که آورده می شود باید اطلاعات مختصر و کلی نیز در مورد شهر و محدوده بررسی نیز آورده شود. مثلا طول و عرض جغرافیایی و...</a:t>
            </a:r>
            <a:endParaRPr lang="en-US" sz="2000" dirty="0">
              <a:cs typeface="B Mitra" pitchFamily="2" charset="-7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38" name="Rectangle 37"/>
          <p:cNvSpPr/>
          <p:nvPr/>
        </p:nvSpPr>
        <p:spPr>
          <a:xfrm>
            <a:off x="5410200" y="5334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2400" dirty="0" smtClean="0">
                <a:cs typeface="B Mitra" pitchFamily="2" charset="-78"/>
              </a:rPr>
              <a:t> موقعیت جغرافیایی</a:t>
            </a:r>
            <a:endParaRPr lang="en-US" sz="2400" dirty="0">
              <a:cs typeface="B Mitra" pitchFamily="2" charset="-78"/>
            </a:endParaRPr>
          </a:p>
        </p:txBody>
      </p:sp>
      <p:sp>
        <p:nvSpPr>
          <p:cNvPr id="25" name="Rectangle 24"/>
          <p:cNvSpPr/>
          <p:nvPr/>
        </p:nvSpPr>
        <p:spPr>
          <a:xfrm>
            <a:off x="3048000" y="28956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2400" dirty="0" smtClean="0">
                <a:cs typeface="B Mitra" pitchFamily="2" charset="-78"/>
              </a:rPr>
              <a:t>نمونه های مشابه</a:t>
            </a:r>
            <a:endParaRPr lang="en-US" sz="2400" dirty="0">
              <a:cs typeface="B Mitra" pitchFamily="2" charset="-7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29" name="Acrobat Document" r:id="rId3" imgW="9601200" imgH="7200900" progId="AcroExch.Document.11">
                  <p:embed/>
                </p:oleObj>
              </mc:Choice>
              <mc:Fallback>
                <p:oleObj name="Acrobat Document" r:id="rId3" imgW="9601200" imgH="7200900" progId="AcroExch.Document.11">
                  <p:embed/>
                  <p:pic>
                    <p:nvPicPr>
                      <p:cNvPr id="1026" name="Object 2"/>
                      <p:cNvPicPr>
                        <a:picLocks noChangeAspect="1"/>
                      </p:cNvPicPr>
                      <p:nvPr/>
                    </p:nvPicPr>
                    <p:blipFill>
                      <a:blip r:embed="rId4"/>
                      <a:srcRect/>
                      <a:stretch>
                        <a:fillRect/>
                      </a:stretch>
                    </p:blipFill>
                    <p:spPr>
                      <a:xfrm>
                        <a:off x="0" y="0"/>
                        <a:ext cx="9144000" cy="6858000"/>
                      </a:xfrm>
                      <a:prstGeom prst="rect">
                        <a:avLst/>
                      </a:prstGeom>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r>
              <a:rPr lang="fa-IR" sz="2800" b="1" dirty="0" smtClean="0">
                <a:ln w="50800"/>
                <a:solidFill>
                  <a:schemeClr val="bg1">
                    <a:shade val="50000"/>
                  </a:schemeClr>
                </a:solidFill>
                <a:effectLst>
                  <a:glow rad="63500">
                    <a:schemeClr val="accent3">
                      <a:satMod val="175000"/>
                      <a:alpha val="40000"/>
                    </a:schemeClr>
                  </a:glow>
                </a:effectLst>
                <a:cs typeface="B Bardiya" panose="00000400000000000000" pitchFamily="2" charset="-78"/>
              </a:rPr>
              <a:t>تحلیل فضای شهری</a:t>
            </a:r>
            <a:endParaRPr lang="en-US" sz="2400" dirty="0">
              <a:ln w="50800"/>
              <a:solidFill>
                <a:schemeClr val="bg1">
                  <a:shade val="50000"/>
                </a:schemeClr>
              </a:solidFill>
            </a:endParaRPr>
          </a:p>
        </p:txBody>
      </p:sp>
      <p:sp>
        <p:nvSpPr>
          <p:cNvPr id="16" name="Rectangle 15"/>
          <p:cNvSpPr/>
          <p:nvPr/>
        </p:nvSpPr>
        <p:spPr>
          <a:xfrm>
            <a:off x="6934200" y="27432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rtl="1"/>
            <a:r>
              <a:rPr lang="fa-IR" sz="2400" b="1" dirty="0" smtClean="0">
                <a:ln w="50800"/>
                <a:solidFill>
                  <a:schemeClr val="bg1">
                    <a:lumMod val="95000"/>
                  </a:schemeClr>
                </a:solidFill>
                <a:cs typeface="B Bardiya" panose="00000400000000000000" pitchFamily="2" charset="-78"/>
              </a:rPr>
              <a:t>برنامه جلسات</a:t>
            </a:r>
            <a:endParaRPr lang="en-US" sz="2400" b="1" dirty="0">
              <a:ln w="50800"/>
              <a:solidFill>
                <a:schemeClr val="bg1">
                  <a:lumMod val="95000"/>
                </a:schemeClr>
              </a:solidFill>
              <a:cs typeface="B Bardiya" panose="00000400000000000000" pitchFamily="2" charset="-78"/>
            </a:endParaRP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graphicFrame>
        <p:nvGraphicFramePr>
          <p:cNvPr id="7" name="Table 6"/>
          <p:cNvGraphicFramePr>
            <a:graphicFrameLocks noGrp="1"/>
          </p:cNvGraphicFramePr>
          <p:nvPr/>
        </p:nvGraphicFramePr>
        <p:xfrm>
          <a:off x="533400" y="228600"/>
          <a:ext cx="6096000" cy="6751320"/>
        </p:xfrm>
        <a:graphic>
          <a:graphicData uri="http://schemas.openxmlformats.org/drawingml/2006/table">
            <a:tbl>
              <a:tblPr firstRow="1" bandRow="1">
                <a:tableStyleId>{0E3FDE45-AF77-4B5C-9715-49D594BDF05E}</a:tableStyleId>
              </a:tblPr>
              <a:tblGrid>
                <a:gridCol w="46482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tblGrid>
              <a:tr h="381000">
                <a:tc>
                  <a:txBody>
                    <a:bodyPr/>
                    <a:lstStyle/>
                    <a:p>
                      <a:pPr marL="0" marR="0" indent="0" algn="ctr" defTabSz="914400" rtl="0" eaLnBrk="1" fontAlgn="auto" latinLnBrk="0" hangingPunct="1">
                        <a:lnSpc>
                          <a:spcPct val="100000"/>
                        </a:lnSpc>
                        <a:spcBef>
                          <a:spcPts val="0"/>
                        </a:spcBef>
                        <a:spcAft>
                          <a:spcPts val="0"/>
                        </a:spcAft>
                        <a:buSzPct val="100000"/>
                        <a:buFontTx/>
                        <a:buNone/>
                      </a:pPr>
                      <a:r>
                        <a:rPr lang="fa-IR" dirty="0" smtClean="0"/>
                        <a:t>م</a:t>
                      </a:r>
                      <a:r>
                        <a:rPr lang="fa-IR" dirty="0" smtClean="0">
                          <a:solidFill>
                            <a:schemeClr val="bg1"/>
                          </a:solidFill>
                          <a:cs typeface="B Nazanin" pitchFamily="2" charset="-78"/>
                        </a:rPr>
                        <a:t>هفته</a:t>
                      </a:r>
                      <a:endParaRPr lang="en-US" dirty="0" smtClean="0">
                        <a:solidFill>
                          <a:schemeClr val="bg1"/>
                        </a:solidFill>
                        <a:cs typeface="B Nazanin" pitchFamily="2" charset="-78"/>
                      </a:endParaRPr>
                    </a:p>
                  </a:txBody>
                  <a:tcPr/>
                </a:tc>
                <a:tc>
                  <a:txBody>
                    <a:bodyPr/>
                    <a:lstStyle/>
                    <a:p>
                      <a:pPr algn="ctr" rtl="1"/>
                      <a:r>
                        <a:rPr lang="fa-IR" dirty="0" smtClean="0">
                          <a:solidFill>
                            <a:schemeClr val="bg1"/>
                          </a:solidFill>
                          <a:cs typeface="B Nazanin" pitchFamily="2" charset="-78"/>
                        </a:rPr>
                        <a:t>هفته</a:t>
                      </a:r>
                      <a:endParaRPr lang="en-US" dirty="0">
                        <a:solidFill>
                          <a:schemeClr val="bg1"/>
                        </a:solidFill>
                        <a:cs typeface="B Nazanin" pitchFamily="2" charset="-78"/>
                      </a:endParaRPr>
                    </a:p>
                  </a:txBody>
                  <a:tcPr/>
                </a:tc>
                <a:extLst>
                  <a:ext uri="{0D108BD9-81ED-4DB2-BD59-A6C34878D82A}">
                    <a16:rowId xmlns:a16="http://schemas.microsoft.com/office/drawing/2014/main" val="10000"/>
                  </a:ext>
                </a:extLst>
              </a:tr>
              <a:tr h="381000">
                <a:tc>
                  <a:txBody>
                    <a:bodyPr/>
                    <a:lstStyle/>
                    <a:p>
                      <a:pPr algn="r" rtl="1"/>
                      <a:r>
                        <a:rPr lang="fa-IR" sz="1800" dirty="0" smtClean="0">
                          <a:solidFill>
                            <a:schemeClr val="bg1"/>
                          </a:solidFill>
                          <a:cs typeface="B Nazanin" pitchFamily="2" charset="-78"/>
                        </a:rPr>
                        <a:t>معرفی</a:t>
                      </a:r>
                      <a:r>
                        <a:rPr lang="fa-IR" sz="1800" baseline="0" dirty="0" smtClean="0">
                          <a:solidFill>
                            <a:schemeClr val="bg1"/>
                          </a:solidFill>
                          <a:cs typeface="B Nazanin" pitchFamily="2" charset="-78"/>
                        </a:rPr>
                        <a:t> و توضیح برنامه، تعریف و گونه شناسی فضای شهری</a:t>
                      </a:r>
                      <a:endParaRPr lang="en-US" sz="1800" dirty="0">
                        <a:solidFill>
                          <a:schemeClr val="bg1"/>
                        </a:solidFill>
                        <a:cs typeface="B Nazani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SzPct val="100000"/>
                        <a:buFontTx/>
                        <a:buNone/>
                      </a:pPr>
                      <a:r>
                        <a:rPr lang="fa-IR" dirty="0" smtClean="0">
                          <a:solidFill>
                            <a:schemeClr val="bg1"/>
                          </a:solidFill>
                          <a:cs typeface="B Nazanin" pitchFamily="2" charset="-78"/>
                        </a:rPr>
                        <a:t>اول</a:t>
                      </a:r>
                      <a:endParaRPr lang="en-US" dirty="0" smtClean="0">
                        <a:solidFill>
                          <a:schemeClr val="bg1"/>
                        </a:solidFill>
                        <a:cs typeface="B Nazanin" pitchFamily="2" charset="-78"/>
                      </a:endParaRPr>
                    </a:p>
                  </a:txBody>
                  <a:tcPr/>
                </a:tc>
                <a:extLst>
                  <a:ext uri="{0D108BD9-81ED-4DB2-BD59-A6C34878D82A}">
                    <a16:rowId xmlns:a16="http://schemas.microsoft.com/office/drawing/2014/main" val="10001"/>
                  </a:ext>
                </a:extLst>
              </a:tr>
              <a:tr h="381000">
                <a:tc>
                  <a:txBody>
                    <a:bodyPr/>
                    <a:lstStyle/>
                    <a:p>
                      <a:pPr algn="r" rtl="1"/>
                      <a:r>
                        <a:rPr lang="fa-IR" sz="1800" dirty="0" smtClean="0">
                          <a:solidFill>
                            <a:schemeClr val="bg1"/>
                          </a:solidFill>
                          <a:cs typeface="B Nazanin" pitchFamily="2" charset="-78"/>
                        </a:rPr>
                        <a:t>معرفی روش کار، توضیح مرحله اول فرایند- پیشینه</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SzPct val="100000"/>
                        <a:buFontTx/>
                        <a:buNone/>
                      </a:pPr>
                      <a:r>
                        <a:rPr lang="fa-IR" dirty="0" smtClean="0">
                          <a:solidFill>
                            <a:schemeClr val="bg1"/>
                          </a:solidFill>
                          <a:cs typeface="B Nazanin" pitchFamily="2" charset="-78"/>
                        </a:rPr>
                        <a:t>دوم</a:t>
                      </a:r>
                      <a:endParaRPr lang="en-US" dirty="0" smtClean="0">
                        <a:solidFill>
                          <a:schemeClr val="bg1"/>
                        </a:solidFill>
                        <a:cs typeface="B Nazanin" pitchFamily="2" charset="-78"/>
                      </a:endParaRPr>
                    </a:p>
                  </a:txBody>
                  <a:tcPr/>
                </a:tc>
                <a:extLst>
                  <a:ext uri="{0D108BD9-81ED-4DB2-BD59-A6C34878D82A}">
                    <a16:rowId xmlns:a16="http://schemas.microsoft.com/office/drawing/2014/main" val="10002"/>
                  </a:ext>
                </a:extLst>
              </a:tr>
              <a:tr h="381000">
                <a:tc>
                  <a:txBody>
                    <a:bodyPr/>
                    <a:lstStyle/>
                    <a:p>
                      <a:pPr algn="r" rtl="1"/>
                      <a:r>
                        <a:rPr lang="fa-IR" sz="1800" dirty="0" smtClean="0">
                          <a:solidFill>
                            <a:schemeClr val="bg1"/>
                          </a:solidFill>
                          <a:cs typeface="B Nazanin" pitchFamily="2" charset="-78"/>
                        </a:rPr>
                        <a:t>معرفی مرحله دوم و سوم فرایندکار- شناخت</a:t>
                      </a:r>
                      <a:r>
                        <a:rPr lang="fa-IR" sz="1800" baseline="0" dirty="0" smtClean="0">
                          <a:solidFill>
                            <a:schemeClr val="bg1"/>
                          </a:solidFill>
                          <a:cs typeface="B Nazanin" pitchFamily="2" charset="-78"/>
                        </a:rPr>
                        <a:t> و تحلیل طرح های فرادست و شناخت و تحلیل عملکردی</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SzPct val="100000"/>
                        <a:buFontTx/>
                        <a:buNone/>
                      </a:pPr>
                      <a:r>
                        <a:rPr lang="fa-IR" dirty="0" smtClean="0">
                          <a:solidFill>
                            <a:schemeClr val="bg1"/>
                          </a:solidFill>
                          <a:cs typeface="B Nazanin" pitchFamily="2" charset="-78"/>
                        </a:rPr>
                        <a:t>سوم</a:t>
                      </a:r>
                      <a:endParaRPr lang="en-US" dirty="0" smtClean="0">
                        <a:solidFill>
                          <a:schemeClr val="bg1"/>
                        </a:solidFill>
                        <a:cs typeface="B Nazanin" pitchFamily="2" charset="-78"/>
                      </a:endParaRPr>
                    </a:p>
                  </a:txBody>
                  <a:tcPr/>
                </a:tc>
                <a:extLst>
                  <a:ext uri="{0D108BD9-81ED-4DB2-BD59-A6C34878D82A}">
                    <a16:rowId xmlns:a16="http://schemas.microsoft.com/office/drawing/2014/main" val="10003"/>
                  </a:ext>
                </a:extLst>
              </a:tr>
              <a:tr h="381000">
                <a:tc>
                  <a:txBody>
                    <a:bodyPr/>
                    <a:lstStyle/>
                    <a:p>
                      <a:pPr algn="r" rtl="1"/>
                      <a:r>
                        <a:rPr lang="fa-IR" sz="1800" dirty="0" smtClean="0">
                          <a:solidFill>
                            <a:schemeClr val="bg1"/>
                          </a:solidFill>
                          <a:cs typeface="B Nazanin" pitchFamily="2" charset="-78"/>
                        </a:rPr>
                        <a:t>ادامه</a:t>
                      </a:r>
                      <a:r>
                        <a:rPr lang="fa-IR" sz="1800" baseline="0" dirty="0" smtClean="0">
                          <a:solidFill>
                            <a:schemeClr val="bg1"/>
                          </a:solidFill>
                          <a:cs typeface="B Nazanin" pitchFamily="2" charset="-78"/>
                        </a:rPr>
                        <a:t> معرفی مرحله سوم</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SzPct val="100000"/>
                        <a:buFontTx/>
                        <a:buNone/>
                      </a:pPr>
                      <a:r>
                        <a:rPr lang="fa-IR" dirty="0" smtClean="0">
                          <a:solidFill>
                            <a:schemeClr val="bg1"/>
                          </a:solidFill>
                          <a:cs typeface="B Nazanin" pitchFamily="2" charset="-78"/>
                        </a:rPr>
                        <a:t>چهارم</a:t>
                      </a:r>
                      <a:endParaRPr lang="en-US" dirty="0" smtClean="0">
                        <a:solidFill>
                          <a:schemeClr val="bg1"/>
                        </a:solidFill>
                        <a:cs typeface="B Nazanin" pitchFamily="2" charset="-78"/>
                      </a:endParaRPr>
                    </a:p>
                  </a:txBody>
                  <a:tcPr/>
                </a:tc>
                <a:extLst>
                  <a:ext uri="{0D108BD9-81ED-4DB2-BD59-A6C34878D82A}">
                    <a16:rowId xmlns:a16="http://schemas.microsoft.com/office/drawing/2014/main" val="10004"/>
                  </a:ext>
                </a:extLst>
              </a:tr>
              <a:tr h="381000">
                <a:tc>
                  <a:txBody>
                    <a:bodyPr/>
                    <a:lstStyle/>
                    <a:p>
                      <a:pPr algn="r" rtl="1"/>
                      <a:r>
                        <a:rPr lang="fa-IR" sz="1800" dirty="0" smtClean="0">
                          <a:solidFill>
                            <a:schemeClr val="bg1"/>
                          </a:solidFill>
                          <a:cs typeface="B Nazanin" pitchFamily="2" charset="-78"/>
                        </a:rPr>
                        <a:t>معرفی مرحله 4 فرایند- شناخت و تحلیل تجربی و زیبا شناختی</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SzPct val="100000"/>
                        <a:buFontTx/>
                        <a:buNone/>
                      </a:pPr>
                      <a:r>
                        <a:rPr lang="fa-IR" dirty="0" smtClean="0">
                          <a:solidFill>
                            <a:schemeClr val="bg1"/>
                          </a:solidFill>
                          <a:cs typeface="B Nazanin" pitchFamily="2" charset="-78"/>
                        </a:rPr>
                        <a:t>پنجم</a:t>
                      </a:r>
                      <a:endParaRPr lang="en-US" dirty="0" smtClean="0">
                        <a:solidFill>
                          <a:schemeClr val="bg1"/>
                        </a:solidFill>
                        <a:cs typeface="B Nazanin" pitchFamily="2" charset="-78"/>
                      </a:endParaRPr>
                    </a:p>
                  </a:txBody>
                  <a:tcPr/>
                </a:tc>
                <a:extLst>
                  <a:ext uri="{0D108BD9-81ED-4DB2-BD59-A6C34878D82A}">
                    <a16:rowId xmlns:a16="http://schemas.microsoft.com/office/drawing/2014/main" val="10005"/>
                  </a:ext>
                </a:extLst>
              </a:tr>
              <a:tr h="381000">
                <a:tc>
                  <a:txBody>
                    <a:bodyPr/>
                    <a:lstStyle/>
                    <a:p>
                      <a:pPr algn="r" rtl="1"/>
                      <a:r>
                        <a:rPr lang="fa-IR" sz="1800" dirty="0" smtClean="0">
                          <a:solidFill>
                            <a:schemeClr val="bg1"/>
                          </a:solidFill>
                          <a:cs typeface="B Nazanin" pitchFamily="2" charset="-78"/>
                        </a:rPr>
                        <a:t>ادامه معرفی مرحله 4</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SzPct val="100000"/>
                        <a:buFontTx/>
                        <a:buNone/>
                      </a:pPr>
                      <a:r>
                        <a:rPr lang="fa-IR" dirty="0" smtClean="0">
                          <a:solidFill>
                            <a:schemeClr val="bg1"/>
                          </a:solidFill>
                          <a:cs typeface="B Nazanin" pitchFamily="2" charset="-78"/>
                        </a:rPr>
                        <a:t>ششم</a:t>
                      </a:r>
                      <a:endParaRPr lang="en-US" dirty="0" smtClean="0">
                        <a:solidFill>
                          <a:schemeClr val="bg1"/>
                        </a:solidFill>
                        <a:cs typeface="B Nazanin" pitchFamily="2" charset="-78"/>
                      </a:endParaRPr>
                    </a:p>
                  </a:txBody>
                  <a:tcPr/>
                </a:tc>
                <a:extLst>
                  <a:ext uri="{0D108BD9-81ED-4DB2-BD59-A6C34878D82A}">
                    <a16:rowId xmlns:a16="http://schemas.microsoft.com/office/drawing/2014/main" val="10006"/>
                  </a:ext>
                </a:extLst>
              </a:tr>
              <a:tr h="381000">
                <a:tc>
                  <a:txBody>
                    <a:bodyPr/>
                    <a:lstStyle/>
                    <a:p>
                      <a:pPr algn="r" rtl="1"/>
                      <a:r>
                        <a:rPr lang="fa-IR" sz="1800" dirty="0" smtClean="0">
                          <a:solidFill>
                            <a:schemeClr val="bg1"/>
                          </a:solidFill>
                          <a:cs typeface="B Nazanin" pitchFamily="2" charset="-78"/>
                        </a:rPr>
                        <a:t>ادامه معرفی مرحله 4</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SzPct val="100000"/>
                        <a:buFontTx/>
                        <a:buNone/>
                      </a:pPr>
                      <a:r>
                        <a:rPr lang="fa-IR" dirty="0" smtClean="0">
                          <a:solidFill>
                            <a:schemeClr val="bg1"/>
                          </a:solidFill>
                          <a:cs typeface="B Nazanin" pitchFamily="2" charset="-78"/>
                        </a:rPr>
                        <a:t>هفتم</a:t>
                      </a:r>
                      <a:endParaRPr lang="en-US" dirty="0" smtClean="0">
                        <a:solidFill>
                          <a:schemeClr val="bg1"/>
                        </a:solidFill>
                        <a:cs typeface="B Nazanin" pitchFamily="2" charset="-78"/>
                      </a:endParaRPr>
                    </a:p>
                  </a:txBody>
                  <a:tcPr/>
                </a:tc>
                <a:extLst>
                  <a:ext uri="{0D108BD9-81ED-4DB2-BD59-A6C34878D82A}">
                    <a16:rowId xmlns:a16="http://schemas.microsoft.com/office/drawing/2014/main" val="10007"/>
                  </a:ext>
                </a:extLst>
              </a:tr>
              <a:tr h="381000">
                <a:tc>
                  <a:txBody>
                    <a:bodyPr/>
                    <a:lstStyle/>
                    <a:p>
                      <a:pPr algn="r" rtl="1"/>
                      <a:r>
                        <a:rPr lang="fa-IR" sz="1800" dirty="0" smtClean="0">
                          <a:solidFill>
                            <a:schemeClr val="bg1"/>
                          </a:solidFill>
                          <a:cs typeface="B Nazanin" pitchFamily="2" charset="-78"/>
                        </a:rPr>
                        <a:t>ادامه معرفی مرحله 4</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SzPct val="100000"/>
                        <a:buFontTx/>
                        <a:buNone/>
                      </a:pPr>
                      <a:r>
                        <a:rPr lang="fa-IR" dirty="0" smtClean="0">
                          <a:solidFill>
                            <a:schemeClr val="bg1"/>
                          </a:solidFill>
                          <a:cs typeface="B Nazanin" pitchFamily="2" charset="-78"/>
                        </a:rPr>
                        <a:t>هشتم</a:t>
                      </a:r>
                      <a:endParaRPr lang="en-US" dirty="0" smtClean="0">
                        <a:solidFill>
                          <a:schemeClr val="bg1"/>
                        </a:solidFill>
                        <a:cs typeface="B Nazanin" pitchFamily="2" charset="-78"/>
                      </a:endParaRPr>
                    </a:p>
                  </a:txBody>
                  <a:tcPr/>
                </a:tc>
                <a:extLst>
                  <a:ext uri="{0D108BD9-81ED-4DB2-BD59-A6C34878D82A}">
                    <a16:rowId xmlns:a16="http://schemas.microsoft.com/office/drawing/2014/main" val="10008"/>
                  </a:ext>
                </a:extLst>
              </a:tr>
              <a:tr h="381000">
                <a:tc>
                  <a:txBody>
                    <a:bodyPr/>
                    <a:lstStyle/>
                    <a:p>
                      <a:pPr algn="r" rtl="1"/>
                      <a:r>
                        <a:rPr lang="fa-IR" sz="1800" dirty="0" smtClean="0">
                          <a:solidFill>
                            <a:schemeClr val="bg1"/>
                          </a:solidFill>
                          <a:cs typeface="B Nazanin" pitchFamily="2" charset="-78"/>
                        </a:rPr>
                        <a:t>معرفی</a:t>
                      </a:r>
                      <a:r>
                        <a:rPr lang="fa-IR" sz="1800" baseline="0" dirty="0" smtClean="0">
                          <a:solidFill>
                            <a:schemeClr val="bg1"/>
                          </a:solidFill>
                          <a:cs typeface="B Nazanin" pitchFamily="2" charset="-78"/>
                        </a:rPr>
                        <a:t> مرحله 5 فرایند - شناخت و تحلیل محیط زیستی</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SzPct val="100000"/>
                        <a:buFontTx/>
                        <a:buNone/>
                      </a:pPr>
                      <a:r>
                        <a:rPr lang="fa-IR" dirty="0" smtClean="0">
                          <a:solidFill>
                            <a:schemeClr val="bg1"/>
                          </a:solidFill>
                          <a:cs typeface="B Nazanin" pitchFamily="2" charset="-78"/>
                        </a:rPr>
                        <a:t>نهم</a:t>
                      </a:r>
                      <a:endParaRPr lang="en-US" dirty="0" smtClean="0">
                        <a:solidFill>
                          <a:schemeClr val="bg1"/>
                        </a:solidFill>
                        <a:cs typeface="B Nazanin" pitchFamily="2" charset="-78"/>
                      </a:endParaRPr>
                    </a:p>
                  </a:txBody>
                  <a:tcPr/>
                </a:tc>
                <a:extLst>
                  <a:ext uri="{0D108BD9-81ED-4DB2-BD59-A6C34878D82A}">
                    <a16:rowId xmlns:a16="http://schemas.microsoft.com/office/drawing/2014/main" val="10009"/>
                  </a:ext>
                </a:extLst>
              </a:tr>
              <a:tr h="381000">
                <a:tc>
                  <a:txBody>
                    <a:bodyPr/>
                    <a:lstStyle/>
                    <a:p>
                      <a:pPr algn="r" rtl="1"/>
                      <a:r>
                        <a:rPr lang="fa-IR" sz="1800" dirty="0" smtClean="0">
                          <a:solidFill>
                            <a:schemeClr val="bg1"/>
                          </a:solidFill>
                          <a:cs typeface="B Nazanin" pitchFamily="2" charset="-78"/>
                        </a:rPr>
                        <a:t>معرفی مرحله 6 فرایند- شناخت و تحلیل اجتماعی وضع موجود</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SzPct val="100000"/>
                        <a:buFontTx/>
                        <a:buNone/>
                      </a:pPr>
                      <a:r>
                        <a:rPr lang="fa-IR" dirty="0" smtClean="0">
                          <a:solidFill>
                            <a:schemeClr val="bg1"/>
                          </a:solidFill>
                          <a:cs typeface="B Nazanin" pitchFamily="2" charset="-78"/>
                        </a:rPr>
                        <a:t>دهم</a:t>
                      </a:r>
                      <a:endParaRPr lang="en-US" dirty="0" smtClean="0">
                        <a:solidFill>
                          <a:schemeClr val="bg1"/>
                        </a:solidFill>
                        <a:cs typeface="B Nazanin" pitchFamily="2" charset="-78"/>
                      </a:endParaRPr>
                    </a:p>
                  </a:txBody>
                  <a:tcPr/>
                </a:tc>
                <a:extLst>
                  <a:ext uri="{0D108BD9-81ED-4DB2-BD59-A6C34878D82A}">
                    <a16:rowId xmlns:a16="http://schemas.microsoft.com/office/drawing/2014/main" val="10010"/>
                  </a:ext>
                </a:extLst>
              </a:tr>
              <a:tr h="381000">
                <a:tc>
                  <a:txBody>
                    <a:bodyPr/>
                    <a:lstStyle/>
                    <a:p>
                      <a:pPr algn="r" rtl="1"/>
                      <a:r>
                        <a:rPr lang="fa-IR" sz="1800" dirty="0" smtClean="0">
                          <a:solidFill>
                            <a:schemeClr val="bg1"/>
                          </a:solidFill>
                          <a:cs typeface="B Nazanin" pitchFamily="2" charset="-78"/>
                        </a:rPr>
                        <a:t>ادامه معرفی مرحله 6</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SzPct val="100000"/>
                        <a:buFontTx/>
                        <a:buNone/>
                      </a:pPr>
                      <a:r>
                        <a:rPr lang="fa-IR" dirty="0" smtClean="0">
                          <a:solidFill>
                            <a:schemeClr val="bg1"/>
                          </a:solidFill>
                          <a:cs typeface="B Nazanin" pitchFamily="2" charset="-78"/>
                        </a:rPr>
                        <a:t>یازدهم</a:t>
                      </a:r>
                      <a:endParaRPr lang="en-US" dirty="0" smtClean="0">
                        <a:solidFill>
                          <a:schemeClr val="bg1"/>
                        </a:solidFill>
                        <a:cs typeface="B Nazanin" pitchFamily="2" charset="-78"/>
                      </a:endParaRPr>
                    </a:p>
                  </a:txBody>
                  <a:tcPr/>
                </a:tc>
                <a:extLst>
                  <a:ext uri="{0D108BD9-81ED-4DB2-BD59-A6C34878D82A}">
                    <a16:rowId xmlns:a16="http://schemas.microsoft.com/office/drawing/2014/main" val="10011"/>
                  </a:ext>
                </a:extLst>
              </a:tr>
              <a:tr h="381000">
                <a:tc>
                  <a:txBody>
                    <a:bodyPr/>
                    <a:lstStyle/>
                    <a:p>
                      <a:pPr algn="r" rtl="1"/>
                      <a:r>
                        <a:rPr lang="fa-IR" sz="1800" dirty="0" smtClean="0">
                          <a:solidFill>
                            <a:schemeClr val="bg1"/>
                          </a:solidFill>
                          <a:cs typeface="B Nazanin" pitchFamily="2" charset="-78"/>
                        </a:rPr>
                        <a:t> بازبینی مراحل قبلی و روش های ارائه کار</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SzPct val="100000"/>
                        <a:buFontTx/>
                        <a:buNone/>
                      </a:pPr>
                      <a:r>
                        <a:rPr lang="fa-IR" dirty="0" smtClean="0">
                          <a:solidFill>
                            <a:schemeClr val="bg1"/>
                          </a:solidFill>
                          <a:cs typeface="B Nazanin" pitchFamily="2" charset="-78"/>
                        </a:rPr>
                        <a:t>دوازدهم</a:t>
                      </a:r>
                      <a:endParaRPr lang="en-US" dirty="0" smtClean="0">
                        <a:solidFill>
                          <a:schemeClr val="bg1"/>
                        </a:solidFill>
                        <a:cs typeface="B Nazanin" pitchFamily="2" charset="-78"/>
                      </a:endParaRPr>
                    </a:p>
                  </a:txBody>
                  <a:tcPr/>
                </a:tc>
                <a:extLst>
                  <a:ext uri="{0D108BD9-81ED-4DB2-BD59-A6C34878D82A}">
                    <a16:rowId xmlns:a16="http://schemas.microsoft.com/office/drawing/2014/main" val="10012"/>
                  </a:ext>
                </a:extLst>
              </a:tr>
              <a:tr h="381000">
                <a:tc>
                  <a:txBody>
                    <a:bodyPr/>
                    <a:lstStyle/>
                    <a:p>
                      <a:pPr algn="r" rtl="1"/>
                      <a:r>
                        <a:rPr lang="fa-IR" sz="1800" dirty="0" smtClean="0">
                          <a:solidFill>
                            <a:schemeClr val="bg1"/>
                          </a:solidFill>
                          <a:cs typeface="B Nazanin" pitchFamily="2" charset="-78"/>
                        </a:rPr>
                        <a:t>ارائه کار</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SzPct val="100000"/>
                        <a:buFontTx/>
                        <a:buNone/>
                      </a:pPr>
                      <a:r>
                        <a:rPr lang="fa-IR" dirty="0" smtClean="0">
                          <a:solidFill>
                            <a:schemeClr val="bg1"/>
                          </a:solidFill>
                          <a:cs typeface="B Nazanin" pitchFamily="2" charset="-78"/>
                        </a:rPr>
                        <a:t>سیزدهم</a:t>
                      </a:r>
                      <a:endParaRPr lang="en-US" dirty="0" smtClean="0">
                        <a:solidFill>
                          <a:schemeClr val="bg1"/>
                        </a:solidFill>
                        <a:cs typeface="B Nazanin" pitchFamily="2" charset="-78"/>
                      </a:endParaRPr>
                    </a:p>
                  </a:txBody>
                  <a:tcPr/>
                </a:tc>
                <a:extLst>
                  <a:ext uri="{0D108BD9-81ED-4DB2-BD59-A6C34878D82A}">
                    <a16:rowId xmlns:a16="http://schemas.microsoft.com/office/drawing/2014/main" val="10013"/>
                  </a:ext>
                </a:extLst>
              </a:tr>
              <a:tr h="381000">
                <a:tc>
                  <a:txBody>
                    <a:bodyPr/>
                    <a:lstStyle/>
                    <a:p>
                      <a:pPr algn="r" rtl="1"/>
                      <a:r>
                        <a:rPr lang="fa-IR" sz="1800" dirty="0" smtClean="0">
                          <a:solidFill>
                            <a:schemeClr val="bg1"/>
                          </a:solidFill>
                          <a:cs typeface="B Nazanin" pitchFamily="2" charset="-78"/>
                        </a:rPr>
                        <a:t>ارائه کار</a:t>
                      </a:r>
                      <a:endParaRPr lang="en-US" sz="1800" dirty="0">
                        <a:solidFill>
                          <a:schemeClr val="bg1"/>
                        </a:solidFill>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SzPct val="100000"/>
                        <a:buFontTx/>
                        <a:buNone/>
                      </a:pPr>
                      <a:r>
                        <a:rPr lang="fa-IR" dirty="0" smtClean="0">
                          <a:solidFill>
                            <a:schemeClr val="bg1"/>
                          </a:solidFill>
                          <a:cs typeface="B Nazanin" pitchFamily="2" charset="-78"/>
                        </a:rPr>
                        <a:t>چهاردهم</a:t>
                      </a:r>
                      <a:endParaRPr lang="en-US" dirty="0" smtClean="0">
                        <a:solidFill>
                          <a:schemeClr val="bg1"/>
                        </a:solidFill>
                        <a:cs typeface="B Nazanin" pitchFamily="2" charset="-78"/>
                      </a:endParaRPr>
                    </a:p>
                  </a:txBody>
                  <a:tcPr/>
                </a:tc>
                <a:extLst>
                  <a:ext uri="{0D108BD9-81ED-4DB2-BD59-A6C34878D82A}">
                    <a16:rowId xmlns:a16="http://schemas.microsoft.com/office/drawing/2014/main" val="10014"/>
                  </a:ext>
                </a:extLst>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930"/>
          <a:ext cx="9144000" cy="6858670"/>
        </p:xfrm>
        <a:graphic>
          <a:graphicData uri="http://schemas.openxmlformats.org/presentationml/2006/ole">
            <mc:AlternateContent xmlns:mc="http://schemas.openxmlformats.org/markup-compatibility/2006">
              <mc:Choice xmlns:v="urn:schemas-microsoft-com:vml" Requires="v">
                <p:oleObj spid="_x0000_s2053" name="Acrobat Document" r:id="rId3" imgW="9601200" imgH="7200900" progId="AcroExch.Document.11">
                  <p:embed/>
                </p:oleObj>
              </mc:Choice>
              <mc:Fallback>
                <p:oleObj name="Acrobat Document" r:id="rId3" imgW="9601200" imgH="7200900" progId="AcroExch.Document.11">
                  <p:embed/>
                  <p:pic>
                    <p:nvPicPr>
                      <p:cNvPr id="2050" name="Object 2"/>
                      <p:cNvPicPr>
                        <a:picLocks noChangeAspect="1"/>
                      </p:cNvPicPr>
                      <p:nvPr/>
                    </p:nvPicPr>
                    <p:blipFill>
                      <a:blip r:embed="rId4"/>
                      <a:srcRect/>
                      <a:stretch>
                        <a:fillRect/>
                      </a:stretch>
                    </p:blipFill>
                    <p:spPr>
                      <a:xfrm>
                        <a:off x="0" y="-930"/>
                        <a:ext cx="9144000" cy="6858670"/>
                      </a:xfrm>
                      <a:prstGeom prst="rect">
                        <a:avLst/>
                      </a:prstGeom>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noEditPoints="1"/>
          </p:cNvSpPr>
          <p:nvPr>
            <p:ph idx="1"/>
          </p:nvPr>
        </p:nvSpPr>
        <p:spPr>
          <a:xfrm>
            <a:off x="2" y="142878"/>
            <a:ext cx="8884627" cy="4214819"/>
          </a:xfrm>
        </p:spPr>
        <p:txBody>
          <a:bodyPr>
            <a:normAutofit fontScale="25000" lnSpcReduction="20000"/>
          </a:bodyPr>
          <a:lstStyle/>
          <a:p>
            <a:pPr algn="r" rtl="1" eaLnBrk="1" hangingPunct="1">
              <a:buNone/>
            </a:pPr>
            <a:r>
              <a:rPr lang="fa-IR" sz="5600" b="1" dirty="0" smtClean="0">
                <a:solidFill>
                  <a:srgbClr val="00B0F0"/>
                </a:solidFill>
                <a:cs typeface="B Nasim" pitchFamily="2" charset="-78"/>
              </a:rPr>
              <a:t>                                                                       موقعیت فیزیکی شهر بیرمنگام </a:t>
            </a:r>
          </a:p>
          <a:p>
            <a:pPr algn="r" rtl="1" eaLnBrk="1" hangingPunct="1">
              <a:buNone/>
            </a:pPr>
            <a:r>
              <a:rPr lang="fa-IR" sz="5600" b="1" dirty="0">
                <a:solidFill>
                  <a:srgbClr val="00B0F0"/>
                </a:solidFill>
                <a:cs typeface="B Nasim" pitchFamily="2" charset="-78"/>
              </a:rPr>
              <a:t> </a:t>
            </a:r>
            <a:r>
              <a:rPr lang="fa-IR" sz="5600" b="1" dirty="0" smtClean="0">
                <a:solidFill>
                  <a:srgbClr val="00B0F0"/>
                </a:solidFill>
                <a:cs typeface="B Nasim" pitchFamily="2" charset="-78"/>
              </a:rPr>
              <a:t>                                                                           و میدان ویکتوریا :</a:t>
            </a:r>
          </a:p>
          <a:p>
            <a:pPr algn="r" rtl="1" eaLnBrk="1" hangingPunct="1">
              <a:lnSpc>
                <a:spcPct val="200000"/>
              </a:lnSpc>
              <a:buNone/>
            </a:pPr>
            <a:r>
              <a:rPr lang="fa-IR" sz="1400" dirty="0" smtClean="0">
                <a:cs typeface="B Lotus" panose="00000400000000000000" pitchFamily="2" charset="-78"/>
              </a:rPr>
              <a:t>                                                                                                                                </a:t>
            </a:r>
            <a:r>
              <a:rPr lang="fa-IR" sz="4800" b="1" dirty="0" smtClean="0">
                <a:cs typeface="B Bardiya" panose="00000400000000000000" pitchFamily="2" charset="-78"/>
              </a:rPr>
              <a:t>شهر بیرمنگام به عنوان دومین شهر بزرگ انگلستان با 1006500 نفر جمعیت در سال 2006 در مرکز انگلستان واقع شده است </a:t>
            </a:r>
          </a:p>
          <a:p>
            <a:pPr>
              <a:lnSpc>
                <a:spcPct val="200000"/>
              </a:lnSpc>
              <a:buNone/>
            </a:pPr>
            <a:r>
              <a:rPr lang="fa-IR" sz="4800" b="1" dirty="0" smtClean="0">
                <a:latin typeface="Berlin Sans FB" pitchFamily="34" charset="0"/>
                <a:cs typeface="IranNastaliq" pitchFamily="18" charset="0"/>
              </a:rPr>
              <a:t>                                                                                                                        (</a:t>
            </a:r>
            <a:r>
              <a:rPr lang="en-US" sz="4800" b="1" dirty="0" smtClean="0">
                <a:latin typeface="Berlin Sans FB" pitchFamily="34" charset="0"/>
                <a:cs typeface="IranNastaliq" pitchFamily="18" charset="0"/>
              </a:rPr>
              <a:t>wikipedia.com</a:t>
            </a:r>
            <a:r>
              <a:rPr lang="fa-IR" sz="4800" b="1" dirty="0" smtClean="0">
                <a:latin typeface="Berlin Sans FB" pitchFamily="34" charset="0"/>
                <a:cs typeface="IranNastaliq" pitchFamily="18" charset="0"/>
              </a:rPr>
              <a:t>) </a:t>
            </a:r>
            <a:r>
              <a:rPr lang="fa-IR" sz="4800" b="1" dirty="0" smtClean="0">
                <a:cs typeface="B Bardiya" panose="00000400000000000000" pitchFamily="2" charset="-78"/>
              </a:rPr>
              <a:t>. </a:t>
            </a:r>
            <a:r>
              <a:rPr lang="fa-IR" sz="4800" b="1" dirty="0" smtClean="0">
                <a:cs typeface="B Esfehan" pitchFamily="2" charset="-78"/>
              </a:rPr>
              <a:t>(عکس شماره 1 موقعیت شهر بیرمنگام را در بریتانیا نشان می دهد ) </a:t>
            </a:r>
            <a:r>
              <a:rPr lang="fa-IR" sz="4800" b="1" dirty="0" smtClean="0">
                <a:cs typeface="B Bardiya" panose="00000400000000000000" pitchFamily="2" charset="-78"/>
              </a:rPr>
              <a:t>.</a:t>
            </a:r>
          </a:p>
          <a:p>
            <a:pPr algn="l" rtl="0" eaLnBrk="1" hangingPunct="1">
              <a:lnSpc>
                <a:spcPct val="200000"/>
              </a:lnSpc>
              <a:buNone/>
            </a:pPr>
            <a:endParaRPr lang="fa-IR" sz="4800" b="1" dirty="0" smtClean="0">
              <a:cs typeface="B Bardiya" panose="00000400000000000000" pitchFamily="2" charset="-78"/>
            </a:endParaRPr>
          </a:p>
          <a:p>
            <a:pPr algn="r" rtl="1" eaLnBrk="1" hangingPunct="1">
              <a:lnSpc>
                <a:spcPct val="200000"/>
              </a:lnSpc>
              <a:buNone/>
            </a:pPr>
            <a:r>
              <a:rPr lang="fa-IR" sz="4800" b="1" dirty="0" smtClean="0">
                <a:cs typeface="B Bardiya" panose="00000400000000000000" pitchFamily="2" charset="-78"/>
              </a:rPr>
              <a:t>                               شهرستان بیرمنگام که از چندین مرکز شهر عمده تشکیل شده است طبق سرشماری سال 2001 برابر 2284093 نفر می باشد</a:t>
            </a:r>
          </a:p>
          <a:p>
            <a:pPr>
              <a:lnSpc>
                <a:spcPct val="200000"/>
              </a:lnSpc>
              <a:buNone/>
            </a:pPr>
            <a:r>
              <a:rPr lang="fa-IR" sz="4800" b="1" dirty="0">
                <a:cs typeface="B Bardiya" panose="00000400000000000000" pitchFamily="2" charset="-78"/>
              </a:rPr>
              <a:t> </a:t>
            </a:r>
            <a:r>
              <a:rPr lang="fa-IR" sz="4800" b="1" dirty="0" smtClean="0">
                <a:cs typeface="B Bardiya" panose="00000400000000000000" pitchFamily="2" charset="-78"/>
              </a:rPr>
              <a:t>             </a:t>
            </a:r>
            <a:r>
              <a:rPr lang="fa-IR" sz="4800" b="1" dirty="0" smtClean="0">
                <a:cs typeface="B Jadid" pitchFamily="2" charset="-78"/>
              </a:rPr>
              <a:t>( همان). </a:t>
            </a:r>
            <a:r>
              <a:rPr lang="fa-IR" sz="4800" b="1" dirty="0" smtClean="0">
                <a:cs typeface="B Esfehan" pitchFamily="2" charset="-78"/>
              </a:rPr>
              <a:t>(عکس شماره 2 مرز شهرستان بیرمنگام را در بریتانیا نشان می دهد ) </a:t>
            </a:r>
            <a:r>
              <a:rPr lang="fa-IR" sz="4800" b="1" dirty="0" smtClean="0">
                <a:cs typeface="B Bardiya" panose="00000400000000000000" pitchFamily="2" charset="-78"/>
              </a:rPr>
              <a:t>.</a:t>
            </a:r>
            <a:endParaRPr lang="fa-IR" sz="4800" b="1" dirty="0" smtClean="0">
              <a:cs typeface="B Jadid" pitchFamily="2" charset="-78"/>
            </a:endParaRPr>
          </a:p>
          <a:p>
            <a:pPr algn="r" rtl="1" eaLnBrk="1" hangingPunct="1">
              <a:lnSpc>
                <a:spcPct val="200000"/>
              </a:lnSpc>
              <a:buNone/>
            </a:pPr>
            <a:r>
              <a:rPr lang="fa-IR" sz="4800" b="1" dirty="0" smtClean="0">
                <a:cs typeface="B Bardiya" panose="00000400000000000000" pitchFamily="2" charset="-78"/>
              </a:rPr>
              <a:t>                             شهرستان بیرمنگام در مرکز انگلستان ، شهر بیرمنگام در مرمز شهرستان بیرمنگام و میدان ویکتوریا در مرکز شهر بیرمنگام</a:t>
            </a:r>
          </a:p>
          <a:p>
            <a:pPr>
              <a:lnSpc>
                <a:spcPct val="200000"/>
              </a:lnSpc>
              <a:buNone/>
            </a:pPr>
            <a:r>
              <a:rPr lang="fa-IR" sz="4800" b="1" dirty="0">
                <a:cs typeface="B Bardiya" panose="00000400000000000000" pitchFamily="2" charset="-78"/>
              </a:rPr>
              <a:t> </a:t>
            </a:r>
            <a:r>
              <a:rPr lang="fa-IR" sz="4800" b="1" dirty="0" smtClean="0">
                <a:cs typeface="B Bardiya" panose="00000400000000000000" pitchFamily="2" charset="-78"/>
              </a:rPr>
              <a:t>      قرار گرفته است. </a:t>
            </a:r>
            <a:r>
              <a:rPr lang="fa-IR" sz="4800" b="1" dirty="0" smtClean="0">
                <a:cs typeface="B Esfehan" pitchFamily="2" charset="-78"/>
              </a:rPr>
              <a:t>(عکس شماره 3 محدوده شهر بیرمنگام و محل میدان ویکتوریا را نشان می دهد ) </a:t>
            </a:r>
            <a:r>
              <a:rPr lang="fa-IR" sz="4800" b="1" dirty="0" smtClean="0">
                <a:cs typeface="B Bardiya" panose="00000400000000000000" pitchFamily="2" charset="-78"/>
              </a:rPr>
              <a:t>.</a:t>
            </a:r>
          </a:p>
          <a:p>
            <a:pPr algn="r" rtl="1" eaLnBrk="1" hangingPunct="1">
              <a:lnSpc>
                <a:spcPct val="200000"/>
              </a:lnSpc>
              <a:buNone/>
            </a:pPr>
            <a:r>
              <a:rPr lang="fa-IR" sz="4800" b="1" dirty="0" smtClean="0">
                <a:cs typeface="B Bardiya" panose="00000400000000000000" pitchFamily="2" charset="-78"/>
              </a:rPr>
              <a:t>                             همان طور که در عکس شماره  4 دیده می شود میدان ویکتوریا تقریباً به یک 5 ضلعی نامنتظم شبیه است و بافتی منظم </a:t>
            </a:r>
          </a:p>
          <a:p>
            <a:pPr>
              <a:lnSpc>
                <a:spcPct val="200000"/>
              </a:lnSpc>
              <a:buNone/>
            </a:pPr>
            <a:r>
              <a:rPr lang="fa-IR" sz="4800" b="1" dirty="0" smtClean="0">
                <a:cs typeface="B Bardiya" panose="00000400000000000000" pitchFamily="2" charset="-78"/>
              </a:rPr>
              <a:t>     اما نه شطرنجی در اطراف آن شکل گرفته است . </a:t>
            </a:r>
            <a:r>
              <a:rPr lang="fa-IR" sz="4800" b="1" dirty="0" smtClean="0">
                <a:cs typeface="B Esfehan" pitchFamily="2" charset="-78"/>
              </a:rPr>
              <a:t>( عکس شماره 4 میدان ویکتوریا و بافت اطراف آن را نشان می دهد ) </a:t>
            </a:r>
            <a:r>
              <a:rPr lang="fa-IR" sz="4800" b="1" dirty="0" smtClean="0">
                <a:cs typeface="B Bardiya" panose="00000400000000000000" pitchFamily="2" charset="-78"/>
              </a:rPr>
              <a:t>.</a:t>
            </a:r>
          </a:p>
          <a:p>
            <a:pPr algn="r" rtl="1" eaLnBrk="1" hangingPunct="1"/>
            <a:endParaRPr lang="fa-IR" sz="1400" dirty="0" smtClean="0">
              <a:cs typeface="B Lotus" panose="00000400000000000000" pitchFamily="2" charset="-78"/>
            </a:endParaRPr>
          </a:p>
          <a:p>
            <a:pPr algn="r" rtl="1" eaLnBrk="1" hangingPunct="1"/>
            <a:endParaRPr lang="en-US" sz="1400" dirty="0" smtClean="0">
              <a:cs typeface="B Lotus" panose="00000400000000000000" pitchFamily="2" charset="-78"/>
            </a:endParaRPr>
          </a:p>
        </p:txBody>
      </p:sp>
      <p:pic>
        <p:nvPicPr>
          <p:cNvPr id="5" name="Picture 4" descr="F:\term5\fazaye shahri\asl\england.jpg"/>
          <p:cNvPicPr>
            <a:picLocks noChangeAspect="1" noChangeArrowheads="1"/>
          </p:cNvPicPr>
          <p:nvPr/>
        </p:nvPicPr>
        <p:blipFill>
          <a:blip r:embed="rId3"/>
          <a:srcRect/>
          <a:stretch>
            <a:fillRect/>
          </a:stretch>
        </p:blipFill>
        <p:spPr bwMode="auto">
          <a:xfrm>
            <a:off x="615434" y="1785926"/>
            <a:ext cx="1993846" cy="1781190"/>
          </a:xfrm>
          <a:prstGeom prst="rect">
            <a:avLst/>
          </a:prstGeom>
          <a:noFill/>
          <a:ln w="9525">
            <a:noFill/>
            <a:miter lim="800000"/>
          </a:ln>
        </p:spPr>
      </p:pic>
      <p:pic>
        <p:nvPicPr>
          <p:cNvPr id="6" name="Picture 5" descr="F:\term5\fazaye shahri\asl\birmingham.jpg"/>
          <p:cNvPicPr>
            <a:picLocks noChangeAspect="1" noChangeArrowheads="1"/>
          </p:cNvPicPr>
          <p:nvPr/>
        </p:nvPicPr>
        <p:blipFill>
          <a:blip r:embed="rId4"/>
          <a:srcRect/>
          <a:stretch>
            <a:fillRect/>
          </a:stretch>
        </p:blipFill>
        <p:spPr bwMode="auto">
          <a:xfrm>
            <a:off x="615434" y="4148140"/>
            <a:ext cx="1993846" cy="1781190"/>
          </a:xfrm>
          <a:prstGeom prst="rect">
            <a:avLst/>
          </a:prstGeom>
          <a:noFill/>
          <a:ln w="9525">
            <a:noFill/>
            <a:miter lim="800000"/>
          </a:ln>
        </p:spPr>
      </p:pic>
      <p:pic>
        <p:nvPicPr>
          <p:cNvPr id="7" name="Picture 8" descr="C:\Users\omid\Desktop\Untitled-1.jpg"/>
          <p:cNvPicPr>
            <a:picLocks noChangeAspect="1" noChangeArrowheads="1"/>
          </p:cNvPicPr>
          <p:nvPr/>
        </p:nvPicPr>
        <p:blipFill>
          <a:blip r:embed="rId5"/>
          <a:srcRect/>
          <a:stretch>
            <a:fillRect/>
          </a:stretch>
        </p:blipFill>
        <p:spPr bwMode="auto">
          <a:xfrm>
            <a:off x="2791545" y="4500570"/>
            <a:ext cx="1993846" cy="1855940"/>
          </a:xfrm>
          <a:prstGeom prst="rect">
            <a:avLst/>
          </a:prstGeom>
          <a:noFill/>
          <a:ln w="9525">
            <a:noFill/>
            <a:miter lim="800000"/>
          </a:ln>
        </p:spPr>
      </p:pic>
      <p:pic>
        <p:nvPicPr>
          <p:cNvPr id="8" name="Picture 7" descr="F:\term5\fazaye shahri\asl\1.jpg"/>
          <p:cNvPicPr>
            <a:picLocks noChangeAspect="1" noChangeArrowheads="1"/>
          </p:cNvPicPr>
          <p:nvPr/>
        </p:nvPicPr>
        <p:blipFill>
          <a:blip r:embed="rId6"/>
          <a:srcRect/>
          <a:stretch>
            <a:fillRect/>
          </a:stretch>
        </p:blipFill>
        <p:spPr bwMode="auto">
          <a:xfrm>
            <a:off x="5165485" y="4500570"/>
            <a:ext cx="1993846" cy="1800558"/>
          </a:xfrm>
          <a:prstGeom prst="rect">
            <a:avLst/>
          </a:prstGeom>
          <a:noFill/>
          <a:ln w="9525">
            <a:noFill/>
            <a:miter lim="800000"/>
          </a:ln>
        </p:spPr>
      </p:pic>
      <p:sp>
        <p:nvSpPr>
          <p:cNvPr id="9" name="TextBox 2"/>
          <p:cNvSpPr txBox="1">
            <a:spLocks noChangeArrowheads="1"/>
          </p:cNvSpPr>
          <p:nvPr/>
        </p:nvSpPr>
        <p:spPr bwMode="auto">
          <a:xfrm>
            <a:off x="615435" y="3643316"/>
            <a:ext cx="2044209" cy="400110"/>
          </a:xfrm>
          <a:prstGeom prst="rect">
            <a:avLst/>
          </a:prstGeom>
          <a:noFill/>
          <a:ln w="9525">
            <a:noFill/>
            <a:miter lim="800000"/>
          </a:ln>
        </p:spPr>
        <p:txBody>
          <a:bodyPr wrap="square">
            <a:spAutoFit/>
          </a:bodyPr>
          <a:lstStyle/>
          <a:p>
            <a:pPr algn="r" rtl="1"/>
            <a:r>
              <a:rPr lang="fa-IR" sz="1000" kern="1200" dirty="0">
                <a:solidFill>
                  <a:srgbClr val="7030A0"/>
                </a:solidFill>
                <a:latin typeface="Antique Olive Compact" pitchFamily="34" charset="0"/>
                <a:ea typeface="+mn-ea"/>
                <a:cs typeface="B Homa" pitchFamily="2" charset="-78"/>
              </a:rPr>
              <a:t>عکس شماره 1 : موقعیت بیرمنگام در بریتانیا</a:t>
            </a:r>
            <a:endParaRPr lang="en-US" sz="1000" kern="1200" dirty="0">
              <a:solidFill>
                <a:srgbClr val="7030A0"/>
              </a:solidFill>
              <a:latin typeface="Antique Olive Compact" pitchFamily="34" charset="0"/>
              <a:ea typeface="+mn-ea"/>
              <a:cs typeface="B Homa" pitchFamily="2" charset="-78"/>
            </a:endParaRPr>
          </a:p>
        </p:txBody>
      </p:sp>
      <p:sp>
        <p:nvSpPr>
          <p:cNvPr id="10" name="TextBox 10"/>
          <p:cNvSpPr txBox="1">
            <a:spLocks noChangeArrowheads="1"/>
          </p:cNvSpPr>
          <p:nvPr/>
        </p:nvSpPr>
        <p:spPr bwMode="auto">
          <a:xfrm>
            <a:off x="351664" y="6000770"/>
            <a:ext cx="1846383" cy="400110"/>
          </a:xfrm>
          <a:prstGeom prst="rect">
            <a:avLst/>
          </a:prstGeom>
          <a:noFill/>
          <a:ln w="9525">
            <a:noFill/>
            <a:miter lim="800000"/>
          </a:ln>
        </p:spPr>
        <p:txBody>
          <a:bodyPr wrap="square">
            <a:spAutoFit/>
          </a:bodyPr>
          <a:lstStyle/>
          <a:p>
            <a:pPr algn="r" rtl="1"/>
            <a:r>
              <a:rPr lang="fa-IR" sz="1000" kern="1200" dirty="0">
                <a:solidFill>
                  <a:srgbClr val="7030A0"/>
                </a:solidFill>
                <a:latin typeface="Antique Olive Compact" pitchFamily="34" charset="0"/>
                <a:ea typeface="+mn-ea"/>
                <a:cs typeface="B Homa" pitchFamily="2" charset="-78"/>
              </a:rPr>
              <a:t>عکس شماره 2 : مرز شهرستان بیرمنگام</a:t>
            </a:r>
            <a:endParaRPr lang="en-US" sz="1000" kern="1200" dirty="0">
              <a:solidFill>
                <a:srgbClr val="7030A0"/>
              </a:solidFill>
              <a:latin typeface="Antique Olive Compact" pitchFamily="34" charset="0"/>
              <a:ea typeface="+mn-ea"/>
              <a:cs typeface="B Homa" pitchFamily="2" charset="-78"/>
            </a:endParaRPr>
          </a:p>
        </p:txBody>
      </p:sp>
      <p:sp>
        <p:nvSpPr>
          <p:cNvPr id="11" name="TextBox 11"/>
          <p:cNvSpPr txBox="1">
            <a:spLocks noChangeArrowheads="1"/>
          </p:cNvSpPr>
          <p:nvPr/>
        </p:nvSpPr>
        <p:spPr bwMode="auto">
          <a:xfrm>
            <a:off x="2329946" y="6429398"/>
            <a:ext cx="2769596" cy="400110"/>
          </a:xfrm>
          <a:prstGeom prst="rect">
            <a:avLst/>
          </a:prstGeom>
          <a:noFill/>
          <a:ln w="9525">
            <a:noFill/>
            <a:miter lim="800000"/>
          </a:ln>
        </p:spPr>
        <p:txBody>
          <a:bodyPr wrap="square">
            <a:spAutoFit/>
          </a:bodyPr>
          <a:lstStyle/>
          <a:p>
            <a:pPr algn="ctr" rtl="1"/>
            <a:r>
              <a:rPr lang="fa-IR" sz="1000" kern="1200" dirty="0">
                <a:solidFill>
                  <a:srgbClr val="7030A0"/>
                </a:solidFill>
                <a:latin typeface="Antique Olive Compact" pitchFamily="34" charset="0"/>
                <a:ea typeface="+mn-ea"/>
                <a:cs typeface="B Homa" pitchFamily="2" charset="-78"/>
              </a:rPr>
              <a:t>عکس شماره 3 : محدوده شهر بیرمنگام و محل میدان ویکتوریا</a:t>
            </a:r>
            <a:endParaRPr lang="en-US" sz="1000" kern="1200" dirty="0">
              <a:solidFill>
                <a:srgbClr val="7030A0"/>
              </a:solidFill>
              <a:latin typeface="Antique Olive Compact" pitchFamily="34" charset="0"/>
              <a:ea typeface="+mn-ea"/>
              <a:cs typeface="B Homa" pitchFamily="2" charset="-78"/>
            </a:endParaRPr>
          </a:p>
        </p:txBody>
      </p:sp>
      <p:sp>
        <p:nvSpPr>
          <p:cNvPr id="12" name="TextBox 12"/>
          <p:cNvSpPr txBox="1">
            <a:spLocks noChangeArrowheads="1"/>
          </p:cNvSpPr>
          <p:nvPr/>
        </p:nvSpPr>
        <p:spPr bwMode="auto">
          <a:xfrm>
            <a:off x="5165485" y="6397491"/>
            <a:ext cx="2373940" cy="400110"/>
          </a:xfrm>
          <a:prstGeom prst="rect">
            <a:avLst/>
          </a:prstGeom>
          <a:noFill/>
          <a:ln w="9525">
            <a:noFill/>
            <a:miter lim="800000"/>
          </a:ln>
        </p:spPr>
        <p:txBody>
          <a:bodyPr wrap="square">
            <a:spAutoFit/>
          </a:bodyPr>
          <a:lstStyle/>
          <a:p>
            <a:pPr algn="ctr" rtl="1"/>
            <a:r>
              <a:rPr lang="fa-IR" sz="1000" kern="1200" dirty="0">
                <a:solidFill>
                  <a:srgbClr val="7030A0"/>
                </a:solidFill>
                <a:latin typeface="Antique Olive Compact" pitchFamily="34" charset="0"/>
                <a:ea typeface="+mn-ea"/>
                <a:cs typeface="B Homa" pitchFamily="2" charset="-78"/>
              </a:rPr>
              <a:t>عکس شماره 4 : میدان ویکتوریا و بافت اطراف آن</a:t>
            </a:r>
            <a:endParaRPr lang="en-US" sz="1000" kern="1200" dirty="0">
              <a:solidFill>
                <a:srgbClr val="7030A0"/>
              </a:solidFill>
              <a:latin typeface="Antique Olive Compact" pitchFamily="34" charset="0"/>
              <a:ea typeface="+mn-ea"/>
              <a:cs typeface="B Homa" pitchFamily="2" charset="-7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C:\Users\reza\Desktop\تحلیل فضای شهری\نمونه\Tahlil\Slide2--{www.ParsaCad.com}.JPG"/>
          <p:cNvPicPr>
            <a:picLocks noChangeAspect="1" noChangeArrowheads="1"/>
          </p:cNvPicPr>
          <p:nvPr/>
        </p:nvPicPr>
        <p:blipFill>
          <a:blip r:embed="rId2"/>
          <a:srcRect/>
          <a:stretch>
            <a:fillRect/>
          </a:stretch>
        </p:blipFill>
        <p:spPr bwMode="auto">
          <a:xfrm>
            <a:off x="990600" y="0"/>
            <a:ext cx="7239000" cy="6858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eza\Desktop\hamze.jpg"/>
          <p:cNvPicPr>
            <a:picLocks noChangeAspect="1" noChangeArrowheads="1"/>
          </p:cNvPicPr>
          <p:nvPr/>
        </p:nvPicPr>
        <p:blipFill>
          <a:blip r:embed="rId2"/>
          <a:srcRect/>
          <a:stretch>
            <a:fillRect/>
          </a:stretch>
        </p:blipFill>
        <p:spPr bwMode="auto">
          <a:xfrm>
            <a:off x="609600" y="0"/>
            <a:ext cx="8077200"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a:xfrm>
            <a:off x="0" y="3313"/>
            <a:ext cx="9144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1237809"/>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1981200" y="304800"/>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kern="1200" dirty="0">
                <a:solidFill>
                  <a:prstClr val="white"/>
                </a:solidFill>
                <a:latin typeface="Calibri" panose="020F0502020204030204" pitchFamily="34" charset="0"/>
                <a:ea typeface="+mn-ea"/>
                <a:cs typeface="B Lotus" panose="00000400000000000000" pitchFamily="2" charset="-78"/>
              </a:rPr>
              <a:t> موقعیت جغرافیایی</a:t>
            </a:r>
            <a:endParaRPr lang="en-US" kern="1200" dirty="0">
              <a:solidFill>
                <a:prstClr val="white"/>
              </a:solidFill>
              <a:latin typeface="Calibri" panose="020F0502020204030204" pitchFamily="34" charset="0"/>
              <a:ea typeface="+mn-ea"/>
              <a:cs typeface="B Lotus" panose="00000400000000000000" pitchFamily="2" charset="-78"/>
            </a:endParaRPr>
          </a:p>
        </p:txBody>
      </p: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panose="020F0502020204030204" pitchFamily="34" charset="0"/>
                <a:ea typeface="+mn-ea"/>
                <a:cs typeface="B Homa" pitchFamily="2" charset="-78"/>
              </a:rPr>
              <a:t>فرایند برنامه شناخت و تحلیل فضای شهری</a:t>
            </a:r>
            <a:endParaRPr lang="en-US" sz="2400" kern="1200" dirty="0">
              <a:solidFill>
                <a:prstClr val="white"/>
              </a:solidFill>
              <a:latin typeface="Calibri" panose="020F0502020204030204" pitchFamily="34" charset="0"/>
              <a:ea typeface="+mn-ea"/>
              <a:cs typeface="B Homa" pitchFamily="2" charset="-78"/>
            </a:endParaRPr>
          </a:p>
        </p:txBody>
      </p:sp>
      <p:sp>
        <p:nvSpPr>
          <p:cNvPr id="23" name="Rectangle 22"/>
          <p:cNvSpPr/>
          <p:nvPr/>
        </p:nvSpPr>
        <p:spPr>
          <a:xfrm>
            <a:off x="5562600" y="914400"/>
            <a:ext cx="2144994" cy="553547"/>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4" name="TextBox 23"/>
          <p:cNvSpPr txBox="1"/>
          <p:nvPr/>
        </p:nvSpPr>
        <p:spPr>
          <a:xfrm>
            <a:off x="5562600" y="1022415"/>
            <a:ext cx="2133600" cy="369332"/>
          </a:xfrm>
          <a:prstGeom prst="rect">
            <a:avLst/>
          </a:prstGeom>
          <a:noFill/>
        </p:spPr>
        <p:txBody>
          <a:bodyPr wrap="square" rtlCol="0">
            <a:spAutoFit/>
          </a:bodyPr>
          <a:lstStyle/>
          <a:p>
            <a:pPr algn="ctr" rtl="0"/>
            <a:r>
              <a:rPr lang="fa-IR" kern="1200" dirty="0">
                <a:solidFill>
                  <a:prstClr val="black"/>
                </a:solidFill>
                <a:latin typeface="Calibri" panose="020F0502020204030204" pitchFamily="34" charset="0"/>
                <a:ea typeface="+mn-ea"/>
                <a:cs typeface="B Homa" pitchFamily="2" charset="-78"/>
              </a:rPr>
              <a:t>1- معرفی و پیشینه فضا</a:t>
            </a:r>
            <a:endParaRPr lang="en-US" kern="1200" dirty="0">
              <a:solidFill>
                <a:prstClr val="black"/>
              </a:solidFill>
              <a:latin typeface="Calibri" panose="020F0502020204030204" pitchFamily="34" charset="0"/>
              <a:ea typeface="+mn-ea"/>
              <a:cs typeface="B Homa" pitchFamily="2" charset="-78"/>
            </a:endParaRPr>
          </a:p>
        </p:txBody>
      </p:sp>
      <p:sp>
        <p:nvSpPr>
          <p:cNvPr id="99" name="Rectangle 98"/>
          <p:cNvSpPr/>
          <p:nvPr/>
        </p:nvSpPr>
        <p:spPr>
          <a:xfrm>
            <a:off x="1981200" y="934547"/>
            <a:ext cx="1994340" cy="5334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rtl="0"/>
            <a:r>
              <a:rPr lang="fa-IR" kern="1200" dirty="0">
                <a:solidFill>
                  <a:prstClr val="white"/>
                </a:solidFill>
                <a:latin typeface="Calibri" panose="020F0502020204030204" pitchFamily="34" charset="0"/>
                <a:ea typeface="+mn-ea"/>
                <a:cs typeface="B Lotus" panose="00000400000000000000" pitchFamily="2" charset="-78"/>
              </a:rPr>
              <a:t>تاریخچه و ارزش های تاریخی</a:t>
            </a:r>
            <a:endParaRPr lang="en-US" kern="1200" dirty="0">
              <a:solidFill>
                <a:prstClr val="white"/>
              </a:solidFill>
              <a:latin typeface="Calibri" panose="020F0502020204030204" pitchFamily="34" charset="0"/>
              <a:ea typeface="+mn-ea"/>
              <a:cs typeface="B Lotus" panose="00000400000000000000" pitchFamily="2" charset="-78"/>
            </a:endParaRPr>
          </a:p>
        </p:txBody>
      </p:sp>
      <p:sp>
        <p:nvSpPr>
          <p:cNvPr id="100" name="Rectangle 99"/>
          <p:cNvSpPr/>
          <p:nvPr/>
        </p:nvSpPr>
        <p:spPr>
          <a:xfrm>
            <a:off x="1981200" y="1676400"/>
            <a:ext cx="199434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kern="1200" dirty="0">
                <a:solidFill>
                  <a:prstClr val="white"/>
                </a:solidFill>
                <a:latin typeface="Calibri" panose="020F0502020204030204" pitchFamily="34" charset="0"/>
                <a:ea typeface="+mn-ea"/>
                <a:cs typeface="B Lotus" panose="00000400000000000000" pitchFamily="2" charset="-78"/>
              </a:rPr>
              <a:t> حوزه محلی و حوزه فراگیر</a:t>
            </a:r>
            <a:endParaRPr lang="en-US" kern="1200" dirty="0">
              <a:solidFill>
                <a:prstClr val="white"/>
              </a:solidFill>
              <a:latin typeface="Calibri" panose="020F0502020204030204" pitchFamily="34" charset="0"/>
              <a:ea typeface="+mn-ea"/>
              <a:cs typeface="B Lotus" panose="00000400000000000000" pitchFamily="2" charset="-78"/>
            </a:endParaRPr>
          </a:p>
        </p:txBody>
      </p:sp>
      <p:cxnSp>
        <p:nvCxnSpPr>
          <p:cNvPr id="102" name="Straight Connector 101"/>
          <p:cNvCxnSpPr/>
          <p:nvPr/>
        </p:nvCxnSpPr>
        <p:spPr>
          <a:xfrm rot="5400000">
            <a:off x="3429000" y="1219200"/>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5" name="Straight Connector 104"/>
          <p:cNvCxnSpPr/>
          <p:nvPr/>
        </p:nvCxnSpPr>
        <p:spPr>
          <a:xfrm rot="10800000">
            <a:off x="3962400" y="3810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6" name="Straight Connector 105"/>
          <p:cNvCxnSpPr/>
          <p:nvPr/>
        </p:nvCxnSpPr>
        <p:spPr>
          <a:xfrm rot="10800000">
            <a:off x="3962400" y="1239347"/>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7" name="Straight Connector 106"/>
          <p:cNvCxnSpPr/>
          <p:nvPr/>
        </p:nvCxnSpPr>
        <p:spPr>
          <a:xfrm rot="10800000">
            <a:off x="3962400" y="20574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38" name="Rectangle 37"/>
          <p:cNvSpPr/>
          <p:nvPr/>
        </p:nvSpPr>
        <p:spPr>
          <a:xfrm>
            <a:off x="4876800" y="3429000"/>
            <a:ext cx="2680140" cy="838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rtl="0"/>
            <a:r>
              <a:rPr lang="fa-IR" sz="2400" kern="1200" dirty="0" smtClean="0">
                <a:solidFill>
                  <a:prstClr val="white"/>
                </a:solidFill>
                <a:latin typeface="Calibri" panose="020F0502020204030204" pitchFamily="34" charset="0"/>
                <a:ea typeface="+mn-ea"/>
                <a:cs typeface="B Mitra" pitchFamily="2" charset="-78"/>
              </a:rPr>
              <a:t>تاریخچه و ارزش های تاریخی</a:t>
            </a:r>
            <a:endParaRPr lang="en-US" sz="2400" kern="1200" dirty="0">
              <a:solidFill>
                <a:prstClr val="white"/>
              </a:solidFill>
              <a:latin typeface="Calibri" panose="020F0502020204030204" pitchFamily="34" charset="0"/>
              <a:ea typeface="+mn-ea"/>
              <a:cs typeface="B Mitra" pitchFamily="2" charset="-78"/>
            </a:endParaRPr>
          </a:p>
        </p:txBody>
      </p:sp>
      <p:cxnSp>
        <p:nvCxnSpPr>
          <p:cNvPr id="39" name="Straight Connector 38"/>
          <p:cNvCxnSpPr/>
          <p:nvPr/>
        </p:nvCxnSpPr>
        <p:spPr>
          <a:xfrm>
            <a:off x="3658394" y="3904015"/>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rot="5400000">
            <a:off x="2820194" y="3885406"/>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42" name="Rectangle 41"/>
          <p:cNvSpPr/>
          <p:nvPr/>
        </p:nvSpPr>
        <p:spPr>
          <a:xfrm>
            <a:off x="609600" y="2667000"/>
            <a:ext cx="2984940" cy="4191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just" rtl="1"/>
            <a:r>
              <a:rPr lang="fa-IR" sz="2000" kern="1200" dirty="0" smtClean="0">
                <a:solidFill>
                  <a:prstClr val="white"/>
                </a:solidFill>
                <a:latin typeface="Calibri" panose="020F0502020204030204" pitchFamily="34" charset="0"/>
                <a:ea typeface="+mn-ea"/>
                <a:cs typeface="B Mitra" pitchFamily="2" charset="-78"/>
              </a:rPr>
              <a:t>بررسی تاریخچه یک فضا بخش مهمی از فرایند شناخت ما از فضا یا هر اثر معماری و شهری را تشکیل می دهد. برای این منظور با مطالعه اسناد و منابع مختلف به مواردی همچون، سال آغاز شکل گیری، تغییرات مهم در اثر، فضای مورد بررسی در رویدادهای مهم تاریخی و ... پرداخته می شود و نتایج به صورت تصاویر همراه با توضیحات مختصر و کافی ارائه می گردد. ممکن است محدوده مورد بررسی ما دارای ارزش های تاریخی خاصی باشد که این موارد کاملا باید لحاظ گردد همچون میدان عباسعلی گرگان</a:t>
            </a:r>
            <a:endParaRPr lang="en-US" sz="2000" kern="1200" dirty="0">
              <a:solidFill>
                <a:prstClr val="white"/>
              </a:solidFill>
              <a:latin typeface="Calibri" panose="020F0502020204030204" pitchFamily="34" charset="0"/>
              <a:ea typeface="+mn-ea"/>
              <a:cs typeface="B Mitra" pitchFamily="2" charset="-7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panose="020F0502020204030204" pitchFamily="34" charset="0"/>
                <a:ea typeface="+mn-ea"/>
                <a:cs typeface="B Homa" pitchFamily="2" charset="-78"/>
              </a:rPr>
              <a:t>فرایند برنامه شناخت و تحلیل فضای شهری</a:t>
            </a:r>
            <a:endParaRPr lang="en-US" sz="2400" kern="1200" dirty="0">
              <a:solidFill>
                <a:prstClr val="white"/>
              </a:solidFill>
              <a:latin typeface="Calibri" panose="020F0502020204030204" pitchFamily="34" charset="0"/>
              <a:ea typeface="+mn-ea"/>
              <a:cs typeface="B Homa" pitchFamily="2" charset="-78"/>
            </a:endParaRPr>
          </a:p>
        </p:txBody>
      </p:sp>
      <p:sp>
        <p:nvSpPr>
          <p:cNvPr id="38" name="Rectangle 37"/>
          <p:cNvSpPr/>
          <p:nvPr/>
        </p:nvSpPr>
        <p:spPr>
          <a:xfrm>
            <a:off x="5029200" y="533400"/>
            <a:ext cx="3061140" cy="914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smtClean="0">
                <a:solidFill>
                  <a:prstClr val="white"/>
                </a:solidFill>
                <a:latin typeface="Calibri" panose="020F0502020204030204" pitchFamily="34" charset="0"/>
                <a:ea typeface="+mn-ea"/>
                <a:cs typeface="B Mitra" pitchFamily="2" charset="-78"/>
              </a:rPr>
              <a:t>تاریخچه و ارزش های تاریخی</a:t>
            </a:r>
            <a:endParaRPr lang="en-US" sz="2400" kern="1200" dirty="0">
              <a:solidFill>
                <a:prstClr val="white"/>
              </a:solidFill>
              <a:latin typeface="Calibri" panose="020F0502020204030204" pitchFamily="34" charset="0"/>
              <a:ea typeface="+mn-ea"/>
              <a:cs typeface="B Mitra" pitchFamily="2" charset="-78"/>
            </a:endParaRPr>
          </a:p>
        </p:txBody>
      </p:sp>
      <p:sp>
        <p:nvSpPr>
          <p:cNvPr id="25" name="Rectangle 24"/>
          <p:cNvSpPr/>
          <p:nvPr/>
        </p:nvSpPr>
        <p:spPr>
          <a:xfrm>
            <a:off x="3048000" y="28956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a:solidFill>
                  <a:prstClr val="white"/>
                </a:solidFill>
                <a:latin typeface="Calibri" panose="020F0502020204030204" pitchFamily="34" charset="0"/>
                <a:ea typeface="+mn-ea"/>
                <a:cs typeface="B Mitra" pitchFamily="2" charset="-78"/>
              </a:rPr>
              <a:t>نمونه های مشابه</a:t>
            </a:r>
            <a:endParaRPr lang="en-US" sz="2400" kern="1200" dirty="0">
              <a:solidFill>
                <a:prstClr val="white"/>
              </a:solidFill>
              <a:latin typeface="Calibri" panose="020F0502020204030204" pitchFamily="34" charset="0"/>
              <a:ea typeface="+mn-ea"/>
              <a:cs typeface="B Mitra" pitchFamily="2" charset="-7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2760" cy="6857740"/>
        </p:xfrm>
        <a:graphic>
          <a:graphicData uri="http://schemas.openxmlformats.org/presentationml/2006/ole">
            <mc:AlternateContent xmlns:mc="http://schemas.openxmlformats.org/markup-compatibility/2006">
              <mc:Choice xmlns:v="urn:schemas-microsoft-com:vml" Requires="v">
                <p:oleObj spid="_x0000_s3077" name="Acrobat Document" r:id="rId3" imgW="9601200" imgH="7200900" progId="AcroExch.Document.11">
                  <p:embed/>
                </p:oleObj>
              </mc:Choice>
              <mc:Fallback>
                <p:oleObj name="Acrobat Document" r:id="rId3" imgW="9601200" imgH="7200900" progId="AcroExch.Document.11">
                  <p:embed/>
                  <p:pic>
                    <p:nvPicPr>
                      <p:cNvPr id="5122" name="Object 2"/>
                      <p:cNvPicPr>
                        <a:picLocks noChangeAspect="1"/>
                      </p:cNvPicPr>
                      <p:nvPr/>
                    </p:nvPicPr>
                    <p:blipFill>
                      <a:blip r:embed="rId4"/>
                      <a:srcRect/>
                      <a:stretch>
                        <a:fillRect/>
                      </a:stretch>
                    </p:blipFill>
                    <p:spPr>
                      <a:xfrm>
                        <a:off x="0" y="0"/>
                        <a:ext cx="9142760" cy="6857740"/>
                      </a:xfrm>
                      <a:prstGeom prst="rect">
                        <a:avLst/>
                      </a:prstGeom>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346" y="0"/>
          <a:ext cx="9144346" cy="6858930"/>
        </p:xfrm>
        <a:graphic>
          <a:graphicData uri="http://schemas.openxmlformats.org/presentationml/2006/ole">
            <mc:AlternateContent xmlns:mc="http://schemas.openxmlformats.org/markup-compatibility/2006">
              <mc:Choice xmlns:v="urn:schemas-microsoft-com:vml" Requires="v">
                <p:oleObj spid="_x0000_s4101" name="Acrobat Document" r:id="rId3" imgW="9601200" imgH="7200900" progId="AcroExch.Document.11">
                  <p:embed/>
                </p:oleObj>
              </mc:Choice>
              <mc:Fallback>
                <p:oleObj name="Acrobat Document" r:id="rId3" imgW="9601200" imgH="7200900" progId="AcroExch.Document.11">
                  <p:embed/>
                  <p:pic>
                    <p:nvPicPr>
                      <p:cNvPr id="6146" name="Object 2"/>
                      <p:cNvPicPr>
                        <a:picLocks noChangeAspect="1"/>
                      </p:cNvPicPr>
                      <p:nvPr/>
                    </p:nvPicPr>
                    <p:blipFill>
                      <a:blip r:embed="rId4"/>
                      <a:srcRect/>
                      <a:stretch>
                        <a:fillRect/>
                      </a:stretch>
                    </p:blipFill>
                    <p:spPr>
                      <a:xfrm>
                        <a:off x="-346" y="0"/>
                        <a:ext cx="9144346" cy="6858930"/>
                      </a:xfrm>
                      <a:prstGeom prst="rect">
                        <a:avLst/>
                      </a:prstGeom>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346" y="0"/>
          <a:ext cx="9144346" cy="6858930"/>
        </p:xfrm>
        <a:graphic>
          <a:graphicData uri="http://schemas.openxmlformats.org/presentationml/2006/ole">
            <mc:AlternateContent xmlns:mc="http://schemas.openxmlformats.org/markup-compatibility/2006">
              <mc:Choice xmlns:v="urn:schemas-microsoft-com:vml" Requires="v">
                <p:oleObj spid="_x0000_s5125" name="Acrobat Document" r:id="rId3" imgW="9601200" imgH="7200900" progId="AcroExch.Document.11">
                  <p:embed/>
                </p:oleObj>
              </mc:Choice>
              <mc:Fallback>
                <p:oleObj name="Acrobat Document" r:id="rId3" imgW="9601200" imgH="7200900" progId="AcroExch.Document.11">
                  <p:embed/>
                  <p:pic>
                    <p:nvPicPr>
                      <p:cNvPr id="7170" name="Object 2"/>
                      <p:cNvPicPr>
                        <a:picLocks noChangeAspect="1"/>
                      </p:cNvPicPr>
                      <p:nvPr/>
                    </p:nvPicPr>
                    <p:blipFill>
                      <a:blip r:embed="rId4"/>
                      <a:srcRect/>
                      <a:stretch>
                        <a:fillRect/>
                      </a:stretch>
                    </p:blipFill>
                    <p:spPr>
                      <a:xfrm>
                        <a:off x="-346" y="0"/>
                        <a:ext cx="9144346" cy="6858930"/>
                      </a:xfrm>
                      <a:prstGeom prst="rect">
                        <a:avLst/>
                      </a:prstGeom>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1237809"/>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1981200" y="304800"/>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 موقعیت جغرافیایی</a:t>
            </a:r>
            <a:endParaRPr lang="en-US" dirty="0">
              <a:cs typeface="B Lotus" panose="00000400000000000000" pitchFamily="2" charset="-78"/>
            </a:endParaRPr>
          </a:p>
        </p:txBody>
      </p: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23" name="Rectangle 22"/>
          <p:cNvSpPr/>
          <p:nvPr/>
        </p:nvSpPr>
        <p:spPr>
          <a:xfrm>
            <a:off x="5562600" y="914400"/>
            <a:ext cx="2144994" cy="553547"/>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p:cNvSpPr txBox="1"/>
          <p:nvPr/>
        </p:nvSpPr>
        <p:spPr>
          <a:xfrm>
            <a:off x="5562600" y="1022415"/>
            <a:ext cx="2133600" cy="369332"/>
          </a:xfrm>
          <a:prstGeom prst="rect">
            <a:avLst/>
          </a:prstGeom>
          <a:noFill/>
        </p:spPr>
        <p:txBody>
          <a:bodyPr wrap="square" rtlCol="0">
            <a:spAutoFit/>
          </a:bodyPr>
          <a:lstStyle/>
          <a:p>
            <a:pPr algn="ctr"/>
            <a:r>
              <a:rPr lang="fa-IR" dirty="0" smtClean="0">
                <a:cs typeface="B Homa" pitchFamily="2" charset="-78"/>
              </a:rPr>
              <a:t>1- معرفی و پیشینه فضا</a:t>
            </a:r>
            <a:endParaRPr lang="en-US" dirty="0">
              <a:cs typeface="B Homa" pitchFamily="2" charset="-78"/>
            </a:endParaRPr>
          </a:p>
        </p:txBody>
      </p:sp>
      <p:sp>
        <p:nvSpPr>
          <p:cNvPr id="31" name="Rectangle 30"/>
          <p:cNvSpPr/>
          <p:nvPr/>
        </p:nvSpPr>
        <p:spPr>
          <a:xfrm>
            <a:off x="5410200" y="2667000"/>
            <a:ext cx="2322801" cy="69193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TextBox 31"/>
          <p:cNvSpPr txBox="1"/>
          <p:nvPr/>
        </p:nvSpPr>
        <p:spPr>
          <a:xfrm>
            <a:off x="5410200" y="2819400"/>
            <a:ext cx="2209800" cy="338554"/>
          </a:xfrm>
          <a:prstGeom prst="rect">
            <a:avLst/>
          </a:prstGeom>
          <a:noFill/>
        </p:spPr>
        <p:txBody>
          <a:bodyPr wrap="square" rtlCol="0">
            <a:spAutoFit/>
          </a:bodyPr>
          <a:lstStyle/>
          <a:p>
            <a:pPr algn="ctr" rtl="1"/>
            <a:r>
              <a:rPr lang="fa-IR" sz="1600" dirty="0" smtClean="0">
                <a:cs typeface="B Homa" pitchFamily="2" charset="-78"/>
              </a:rPr>
              <a:t>2- بررسی طرح های فرادست</a:t>
            </a:r>
            <a:endParaRPr lang="en-US" sz="1600" dirty="0">
              <a:cs typeface="B Homa" pitchFamily="2" charset="-78"/>
            </a:endParaRPr>
          </a:p>
        </p:txBody>
      </p:sp>
      <p:sp>
        <p:nvSpPr>
          <p:cNvPr id="41" name="TextBox 40"/>
          <p:cNvSpPr txBox="1"/>
          <p:nvPr/>
        </p:nvSpPr>
        <p:spPr>
          <a:xfrm>
            <a:off x="456687" y="4427043"/>
            <a:ext cx="1591416" cy="357727"/>
          </a:xfrm>
          <a:prstGeom prst="rect">
            <a:avLst/>
          </a:prstGeom>
          <a:noFill/>
        </p:spPr>
        <p:txBody>
          <a:bodyPr wrap="square" rtlCol="0">
            <a:spAutoFit/>
          </a:bodyPr>
          <a:lstStyle/>
          <a:p>
            <a:pPr algn="ctr">
              <a:lnSpc>
                <a:spcPct val="150000"/>
              </a:lnSpc>
            </a:pPr>
            <a:r>
              <a:rPr lang="fa-IR" sz="1200" dirty="0" smtClean="0">
                <a:cs typeface="B Homa" pitchFamily="2" charset="-78"/>
              </a:rPr>
              <a:t>برنامه های موضوعی  </a:t>
            </a:r>
            <a:endParaRPr lang="en-US" sz="1100" dirty="0">
              <a:cs typeface="B Homa" pitchFamily="2" charset="-78"/>
            </a:endParaRPr>
          </a:p>
        </p:txBody>
      </p:sp>
      <p:sp>
        <p:nvSpPr>
          <p:cNvPr id="99" name="Rectangle 98"/>
          <p:cNvSpPr/>
          <p:nvPr/>
        </p:nvSpPr>
        <p:spPr>
          <a:xfrm>
            <a:off x="1981200" y="934547"/>
            <a:ext cx="199434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تاریخچه و ارزش های تاریخی</a:t>
            </a:r>
            <a:endParaRPr lang="en-US" dirty="0">
              <a:cs typeface="B Lotus" panose="00000400000000000000" pitchFamily="2" charset="-78"/>
            </a:endParaRPr>
          </a:p>
        </p:txBody>
      </p:sp>
      <p:sp>
        <p:nvSpPr>
          <p:cNvPr id="100" name="Rectangle 99"/>
          <p:cNvSpPr/>
          <p:nvPr/>
        </p:nvSpPr>
        <p:spPr>
          <a:xfrm>
            <a:off x="1981200" y="1676400"/>
            <a:ext cx="199434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 حوزه محلی و حوزه فراگیر</a:t>
            </a:r>
            <a:endParaRPr lang="en-US" dirty="0">
              <a:cs typeface="B Lotus" panose="00000400000000000000" pitchFamily="2" charset="-78"/>
            </a:endParaRPr>
          </a:p>
        </p:txBody>
      </p:sp>
      <p:cxnSp>
        <p:nvCxnSpPr>
          <p:cNvPr id="102" name="Straight Connector 101"/>
          <p:cNvCxnSpPr/>
          <p:nvPr/>
        </p:nvCxnSpPr>
        <p:spPr>
          <a:xfrm rot="5400000">
            <a:off x="3429000" y="1219200"/>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5" name="Straight Connector 104"/>
          <p:cNvCxnSpPr/>
          <p:nvPr/>
        </p:nvCxnSpPr>
        <p:spPr>
          <a:xfrm rot="10800000">
            <a:off x="3962400" y="3810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6" name="Straight Connector 105"/>
          <p:cNvCxnSpPr/>
          <p:nvPr/>
        </p:nvCxnSpPr>
        <p:spPr>
          <a:xfrm rot="10800000">
            <a:off x="3962400" y="1239347"/>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7" name="Straight Connector 106"/>
          <p:cNvCxnSpPr/>
          <p:nvPr/>
        </p:nvCxnSpPr>
        <p:spPr>
          <a:xfrm rot="10800000">
            <a:off x="3962400" y="20574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08" name="Rectangle 107"/>
          <p:cNvSpPr/>
          <p:nvPr/>
        </p:nvSpPr>
        <p:spPr>
          <a:xfrm>
            <a:off x="5410200" y="4419600"/>
            <a:ext cx="2322801" cy="69193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9" name="TextBox 108"/>
          <p:cNvSpPr txBox="1"/>
          <p:nvPr/>
        </p:nvSpPr>
        <p:spPr>
          <a:xfrm>
            <a:off x="5410200" y="4495800"/>
            <a:ext cx="2209800" cy="584775"/>
          </a:xfrm>
          <a:prstGeom prst="rect">
            <a:avLst/>
          </a:prstGeom>
          <a:noFill/>
        </p:spPr>
        <p:txBody>
          <a:bodyPr wrap="square" rtlCol="0">
            <a:spAutoFit/>
          </a:bodyPr>
          <a:lstStyle/>
          <a:p>
            <a:pPr algn="ctr" rtl="1"/>
            <a:r>
              <a:rPr lang="fa-IR" sz="1600" dirty="0" smtClean="0">
                <a:cs typeface="B Homa" pitchFamily="2" charset="-78"/>
              </a:rPr>
              <a:t>3- شناخت و تحلیل عملکردی</a:t>
            </a:r>
            <a:endParaRPr lang="en-US" sz="1600" dirty="0">
              <a:cs typeface="B Homa" pitchFamily="2" charset="-78"/>
            </a:endParaRPr>
          </a:p>
        </p:txBody>
      </p:sp>
      <p:cxnSp>
        <p:nvCxnSpPr>
          <p:cNvPr id="110" name="Straight Connector 109"/>
          <p:cNvCxnSpPr/>
          <p:nvPr/>
        </p:nvCxnSpPr>
        <p:spPr>
          <a:xfrm>
            <a:off x="4114800" y="4800600"/>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11" name="Rectangle 110"/>
          <p:cNvSpPr/>
          <p:nvPr/>
        </p:nvSpPr>
        <p:spPr>
          <a:xfrm>
            <a:off x="1828800" y="3867591"/>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شبکه تردد سواره و پیاده</a:t>
            </a:r>
            <a:endParaRPr lang="en-US" dirty="0">
              <a:cs typeface="B Lotus" panose="00000400000000000000" pitchFamily="2" charset="-78"/>
            </a:endParaRPr>
          </a:p>
        </p:txBody>
      </p:sp>
      <p:sp>
        <p:nvSpPr>
          <p:cNvPr id="112" name="Rectangle 111"/>
          <p:cNvSpPr/>
          <p:nvPr/>
        </p:nvSpPr>
        <p:spPr>
          <a:xfrm>
            <a:off x="1828800" y="4573538"/>
            <a:ext cx="1994340" cy="45566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الگوی فعالیتی</a:t>
            </a:r>
            <a:endParaRPr lang="en-US" dirty="0">
              <a:cs typeface="B Lotus" panose="00000400000000000000" pitchFamily="2" charset="-78"/>
            </a:endParaRPr>
          </a:p>
        </p:txBody>
      </p:sp>
      <p:sp>
        <p:nvSpPr>
          <p:cNvPr id="113" name="Rectangle 112"/>
          <p:cNvSpPr/>
          <p:nvPr/>
        </p:nvSpPr>
        <p:spPr>
          <a:xfrm>
            <a:off x="1828800" y="5239191"/>
            <a:ext cx="1994340" cy="3996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زیرساخت</a:t>
            </a:r>
            <a:endParaRPr lang="en-US" dirty="0">
              <a:cs typeface="B Lotus" panose="00000400000000000000" pitchFamily="2" charset="-78"/>
            </a:endParaRPr>
          </a:p>
        </p:txBody>
      </p:sp>
      <p:cxnSp>
        <p:nvCxnSpPr>
          <p:cNvPr id="114" name="Straight Connector 113"/>
          <p:cNvCxnSpPr/>
          <p:nvPr/>
        </p:nvCxnSpPr>
        <p:spPr>
          <a:xfrm rot="5400000">
            <a:off x="3115690" y="4943695"/>
            <a:ext cx="1999015" cy="794"/>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15" name="Straight Connector 114"/>
          <p:cNvCxnSpPr/>
          <p:nvPr/>
        </p:nvCxnSpPr>
        <p:spPr>
          <a:xfrm rot="10800000">
            <a:off x="3810000" y="41148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16" name="Straight Connector 115"/>
          <p:cNvCxnSpPr/>
          <p:nvPr/>
        </p:nvCxnSpPr>
        <p:spPr>
          <a:xfrm rot="10800000">
            <a:off x="3810000" y="4802138"/>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17" name="Straight Connector 116"/>
          <p:cNvCxnSpPr/>
          <p:nvPr/>
        </p:nvCxnSpPr>
        <p:spPr>
          <a:xfrm rot="10800000">
            <a:off x="3810000" y="54864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18" name="Rectangle 117"/>
          <p:cNvSpPr/>
          <p:nvPr/>
        </p:nvSpPr>
        <p:spPr>
          <a:xfrm>
            <a:off x="1829594" y="2590006"/>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توزیع کاربری و خدمات</a:t>
            </a:r>
            <a:endParaRPr lang="en-US" dirty="0">
              <a:cs typeface="B Lotus" panose="00000400000000000000" pitchFamily="2" charset="-78"/>
            </a:endParaRPr>
          </a:p>
        </p:txBody>
      </p:sp>
      <p:sp>
        <p:nvSpPr>
          <p:cNvPr id="119" name="Rectangle 118"/>
          <p:cNvSpPr/>
          <p:nvPr/>
        </p:nvSpPr>
        <p:spPr>
          <a:xfrm>
            <a:off x="1829594" y="3276600"/>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دسترسی و نفوذپذیری</a:t>
            </a:r>
            <a:endParaRPr lang="en-US" dirty="0">
              <a:cs typeface="B Lotus" panose="00000400000000000000" pitchFamily="2" charset="-78"/>
            </a:endParaRPr>
          </a:p>
        </p:txBody>
      </p:sp>
      <p:cxnSp>
        <p:nvCxnSpPr>
          <p:cNvPr id="120" name="Straight Connector 119"/>
          <p:cNvCxnSpPr/>
          <p:nvPr/>
        </p:nvCxnSpPr>
        <p:spPr>
          <a:xfrm rot="5400000">
            <a:off x="3275805" y="3504406"/>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1" name="Straight Connector 120"/>
          <p:cNvCxnSpPr/>
          <p:nvPr/>
        </p:nvCxnSpPr>
        <p:spPr>
          <a:xfrm rot="10800000">
            <a:off x="3810794" y="2666206"/>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2" name="Straight Connector 121"/>
          <p:cNvCxnSpPr/>
          <p:nvPr/>
        </p:nvCxnSpPr>
        <p:spPr>
          <a:xfrm rot="10800000">
            <a:off x="3810794" y="35052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23" name="Rectangle 122"/>
          <p:cNvSpPr/>
          <p:nvPr/>
        </p:nvSpPr>
        <p:spPr>
          <a:xfrm>
            <a:off x="1828800" y="5791200"/>
            <a:ext cx="1994340" cy="36239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ایمنی</a:t>
            </a:r>
            <a:endParaRPr lang="en-US" dirty="0">
              <a:cs typeface="B Lotus" panose="00000400000000000000" pitchFamily="2" charset="-78"/>
            </a:endParaRPr>
          </a:p>
        </p:txBody>
      </p:sp>
      <p:cxnSp>
        <p:nvCxnSpPr>
          <p:cNvPr id="124" name="Straight Connector 123"/>
          <p:cNvCxnSpPr/>
          <p:nvPr/>
        </p:nvCxnSpPr>
        <p:spPr>
          <a:xfrm rot="10800000">
            <a:off x="3810000" y="59436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1237809"/>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1981200" y="304800"/>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kern="1200" dirty="0">
                <a:solidFill>
                  <a:prstClr val="white"/>
                </a:solidFill>
                <a:latin typeface="Calibri" panose="020F0502020204030204" pitchFamily="34" charset="0"/>
                <a:ea typeface="+mn-ea"/>
                <a:cs typeface="B Lotus" panose="00000400000000000000" pitchFamily="2" charset="-78"/>
              </a:rPr>
              <a:t> موقعیت جغرافیایی</a:t>
            </a:r>
            <a:endParaRPr lang="en-US" kern="1200" dirty="0">
              <a:solidFill>
                <a:prstClr val="white"/>
              </a:solidFill>
              <a:latin typeface="Calibri" panose="020F0502020204030204" pitchFamily="34" charset="0"/>
              <a:ea typeface="+mn-ea"/>
              <a:cs typeface="B Lotus" panose="00000400000000000000" pitchFamily="2" charset="-78"/>
            </a:endParaRPr>
          </a:p>
        </p:txBody>
      </p: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panose="020F0502020204030204" pitchFamily="34" charset="0"/>
                <a:ea typeface="+mn-ea"/>
                <a:cs typeface="B Homa" pitchFamily="2" charset="-78"/>
              </a:rPr>
              <a:t>فرایند برنامه شناخت و تحلیل فضای شهری</a:t>
            </a:r>
            <a:endParaRPr lang="en-US" sz="2400" kern="1200" dirty="0">
              <a:solidFill>
                <a:prstClr val="white"/>
              </a:solidFill>
              <a:latin typeface="Calibri" panose="020F0502020204030204" pitchFamily="34" charset="0"/>
              <a:ea typeface="+mn-ea"/>
              <a:cs typeface="B Homa" pitchFamily="2" charset="-78"/>
            </a:endParaRPr>
          </a:p>
        </p:txBody>
      </p:sp>
      <p:sp>
        <p:nvSpPr>
          <p:cNvPr id="23" name="Rectangle 22"/>
          <p:cNvSpPr/>
          <p:nvPr/>
        </p:nvSpPr>
        <p:spPr>
          <a:xfrm>
            <a:off x="5562600" y="914400"/>
            <a:ext cx="2144994" cy="553547"/>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4" name="TextBox 23"/>
          <p:cNvSpPr txBox="1"/>
          <p:nvPr/>
        </p:nvSpPr>
        <p:spPr>
          <a:xfrm>
            <a:off x="5562600" y="1022415"/>
            <a:ext cx="2133600" cy="369332"/>
          </a:xfrm>
          <a:prstGeom prst="rect">
            <a:avLst/>
          </a:prstGeom>
          <a:noFill/>
        </p:spPr>
        <p:txBody>
          <a:bodyPr wrap="square" rtlCol="0">
            <a:spAutoFit/>
          </a:bodyPr>
          <a:lstStyle/>
          <a:p>
            <a:pPr algn="ctr" rtl="0"/>
            <a:r>
              <a:rPr lang="fa-IR" kern="1200" dirty="0">
                <a:solidFill>
                  <a:prstClr val="black"/>
                </a:solidFill>
                <a:latin typeface="Calibri" panose="020F0502020204030204" pitchFamily="34" charset="0"/>
                <a:ea typeface="+mn-ea"/>
                <a:cs typeface="B Homa" pitchFamily="2" charset="-78"/>
              </a:rPr>
              <a:t>1- معرفی و پیشینه فضا</a:t>
            </a:r>
            <a:endParaRPr lang="en-US" kern="1200" dirty="0">
              <a:solidFill>
                <a:prstClr val="black"/>
              </a:solidFill>
              <a:latin typeface="Calibri" panose="020F0502020204030204" pitchFamily="34" charset="0"/>
              <a:ea typeface="+mn-ea"/>
              <a:cs typeface="B Homa" pitchFamily="2" charset="-78"/>
            </a:endParaRPr>
          </a:p>
        </p:txBody>
      </p:sp>
      <p:sp>
        <p:nvSpPr>
          <p:cNvPr id="99" name="Rectangle 98"/>
          <p:cNvSpPr/>
          <p:nvPr/>
        </p:nvSpPr>
        <p:spPr>
          <a:xfrm>
            <a:off x="1981200" y="934547"/>
            <a:ext cx="199434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kern="1200" dirty="0">
                <a:solidFill>
                  <a:prstClr val="white"/>
                </a:solidFill>
                <a:latin typeface="Calibri" panose="020F0502020204030204" pitchFamily="34" charset="0"/>
                <a:ea typeface="+mn-ea"/>
                <a:cs typeface="B Lotus" panose="00000400000000000000" pitchFamily="2" charset="-78"/>
              </a:rPr>
              <a:t>تاریخچه و ارزش های تاریخی</a:t>
            </a:r>
            <a:endParaRPr lang="en-US" kern="1200" dirty="0">
              <a:solidFill>
                <a:prstClr val="white"/>
              </a:solidFill>
              <a:latin typeface="Calibri" panose="020F0502020204030204" pitchFamily="34" charset="0"/>
              <a:ea typeface="+mn-ea"/>
              <a:cs typeface="B Lotus" panose="00000400000000000000" pitchFamily="2" charset="-78"/>
            </a:endParaRPr>
          </a:p>
        </p:txBody>
      </p:sp>
      <p:sp>
        <p:nvSpPr>
          <p:cNvPr id="100" name="Rectangle 99"/>
          <p:cNvSpPr/>
          <p:nvPr/>
        </p:nvSpPr>
        <p:spPr>
          <a:xfrm>
            <a:off x="1981200" y="1676400"/>
            <a:ext cx="1994340" cy="5334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rtl="0"/>
            <a:r>
              <a:rPr lang="fa-IR" kern="1200" dirty="0">
                <a:solidFill>
                  <a:prstClr val="white"/>
                </a:solidFill>
                <a:latin typeface="Calibri" panose="020F0502020204030204" pitchFamily="34" charset="0"/>
                <a:ea typeface="+mn-ea"/>
                <a:cs typeface="B Lotus" panose="00000400000000000000" pitchFamily="2" charset="-78"/>
              </a:rPr>
              <a:t> حوزه </a:t>
            </a:r>
            <a:r>
              <a:rPr lang="fa-IR" kern="1200" dirty="0" smtClean="0">
                <a:solidFill>
                  <a:prstClr val="white"/>
                </a:solidFill>
                <a:latin typeface="Calibri" panose="020F0502020204030204" pitchFamily="34" charset="0"/>
                <a:ea typeface="+mn-ea"/>
                <a:cs typeface="B Lotus" panose="00000400000000000000" pitchFamily="2" charset="-78"/>
              </a:rPr>
              <a:t>مداخله </a:t>
            </a:r>
            <a:r>
              <a:rPr lang="fa-IR" kern="1200" dirty="0">
                <a:solidFill>
                  <a:prstClr val="white"/>
                </a:solidFill>
                <a:latin typeface="Calibri" panose="020F0502020204030204" pitchFamily="34" charset="0"/>
                <a:ea typeface="+mn-ea"/>
                <a:cs typeface="B Lotus" panose="00000400000000000000" pitchFamily="2" charset="-78"/>
              </a:rPr>
              <a:t>و حوزه فراگیر</a:t>
            </a:r>
            <a:endParaRPr lang="en-US" kern="1200" dirty="0">
              <a:solidFill>
                <a:prstClr val="white"/>
              </a:solidFill>
              <a:latin typeface="Calibri" panose="020F0502020204030204" pitchFamily="34" charset="0"/>
              <a:ea typeface="+mn-ea"/>
              <a:cs typeface="B Lotus" panose="00000400000000000000" pitchFamily="2" charset="-78"/>
            </a:endParaRPr>
          </a:p>
        </p:txBody>
      </p:sp>
      <p:cxnSp>
        <p:nvCxnSpPr>
          <p:cNvPr id="102" name="Straight Connector 101"/>
          <p:cNvCxnSpPr/>
          <p:nvPr/>
        </p:nvCxnSpPr>
        <p:spPr>
          <a:xfrm rot="5400000">
            <a:off x="3429000" y="1219200"/>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5" name="Straight Connector 104"/>
          <p:cNvCxnSpPr/>
          <p:nvPr/>
        </p:nvCxnSpPr>
        <p:spPr>
          <a:xfrm rot="10800000">
            <a:off x="3962400" y="3810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6" name="Straight Connector 105"/>
          <p:cNvCxnSpPr/>
          <p:nvPr/>
        </p:nvCxnSpPr>
        <p:spPr>
          <a:xfrm rot="10800000">
            <a:off x="3962400" y="1239347"/>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7" name="Straight Connector 106"/>
          <p:cNvCxnSpPr/>
          <p:nvPr/>
        </p:nvCxnSpPr>
        <p:spPr>
          <a:xfrm rot="10800000">
            <a:off x="3962400" y="20574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38" name="Rectangle 37"/>
          <p:cNvSpPr/>
          <p:nvPr/>
        </p:nvSpPr>
        <p:spPr>
          <a:xfrm>
            <a:off x="4876800" y="3429000"/>
            <a:ext cx="2680140" cy="838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rtl="0"/>
            <a:r>
              <a:rPr lang="fa-IR" sz="2400" kern="1200" dirty="0" smtClean="0">
                <a:solidFill>
                  <a:prstClr val="white"/>
                </a:solidFill>
                <a:latin typeface="Calibri" panose="020F0502020204030204" pitchFamily="34" charset="0"/>
                <a:ea typeface="+mn-ea"/>
                <a:cs typeface="B Mitra" pitchFamily="2" charset="-78"/>
              </a:rPr>
              <a:t>حوزه مداخله و حوزه فراگیر</a:t>
            </a:r>
            <a:endParaRPr lang="en-US" sz="2400" kern="1200" dirty="0">
              <a:solidFill>
                <a:prstClr val="white"/>
              </a:solidFill>
              <a:latin typeface="Calibri" panose="020F0502020204030204" pitchFamily="34" charset="0"/>
              <a:ea typeface="+mn-ea"/>
              <a:cs typeface="B Mitra" pitchFamily="2" charset="-78"/>
            </a:endParaRPr>
          </a:p>
        </p:txBody>
      </p:sp>
      <p:cxnSp>
        <p:nvCxnSpPr>
          <p:cNvPr id="39" name="Straight Connector 38"/>
          <p:cNvCxnSpPr/>
          <p:nvPr/>
        </p:nvCxnSpPr>
        <p:spPr>
          <a:xfrm>
            <a:off x="3658394" y="3904015"/>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rot="5400000">
            <a:off x="2820194" y="3885406"/>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42" name="Rectangle 41"/>
          <p:cNvSpPr/>
          <p:nvPr/>
        </p:nvSpPr>
        <p:spPr>
          <a:xfrm>
            <a:off x="609600" y="2667000"/>
            <a:ext cx="2984940" cy="3505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just" rtl="1"/>
            <a:r>
              <a:rPr lang="fa-IR" sz="2000" kern="1200" dirty="0" smtClean="0">
                <a:solidFill>
                  <a:prstClr val="white"/>
                </a:solidFill>
                <a:latin typeface="Calibri" panose="020F0502020204030204" pitchFamily="34" charset="0"/>
                <a:ea typeface="+mn-ea"/>
                <a:cs typeface="B Mitra" pitchFamily="2" charset="-78"/>
              </a:rPr>
              <a:t>برای تعیین حوزه مداخله و حوزه فراگیر (حوزه استراتژیک) که مربوط به بخشی از فرایند معرفی شده در طرح های شهری (شناخت، تحلیل، طرح) ابتدا باید مفاهیم مورد نظر کاملا شرح یابد تا حوزه های مورد نظر بدرستی مشخص گردند.</a:t>
            </a:r>
            <a:endParaRPr lang="en-US" sz="2000" kern="1200" dirty="0">
              <a:solidFill>
                <a:prstClr val="white"/>
              </a:solidFill>
              <a:latin typeface="Calibri" panose="020F0502020204030204" pitchFamily="34" charset="0"/>
              <a:ea typeface="+mn-ea"/>
              <a:cs typeface="B Mitra" pitchFamily="2" charset="-7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panose="020F0502020204030204" pitchFamily="34" charset="0"/>
                <a:ea typeface="+mn-ea"/>
                <a:cs typeface="B Homa" pitchFamily="2" charset="-78"/>
              </a:rPr>
              <a:t>فرایند برنامه شناخت و تحلیل فضای شهری</a:t>
            </a:r>
            <a:endParaRPr lang="en-US" sz="2400" kern="1200" dirty="0">
              <a:solidFill>
                <a:prstClr val="white"/>
              </a:solidFill>
              <a:latin typeface="Calibri" panose="020F0502020204030204" pitchFamily="34" charset="0"/>
              <a:ea typeface="+mn-ea"/>
              <a:cs typeface="B Homa" pitchFamily="2" charset="-78"/>
            </a:endParaRPr>
          </a:p>
        </p:txBody>
      </p:sp>
      <p:sp>
        <p:nvSpPr>
          <p:cNvPr id="38" name="Rectangle 37"/>
          <p:cNvSpPr/>
          <p:nvPr/>
        </p:nvSpPr>
        <p:spPr>
          <a:xfrm>
            <a:off x="5181600" y="609600"/>
            <a:ext cx="2680140" cy="838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rtl="0"/>
            <a:r>
              <a:rPr lang="fa-IR" sz="2400" kern="1200" dirty="0" smtClean="0">
                <a:solidFill>
                  <a:prstClr val="white"/>
                </a:solidFill>
                <a:latin typeface="Calibri" panose="020F0502020204030204" pitchFamily="34" charset="0"/>
                <a:ea typeface="+mn-ea"/>
                <a:cs typeface="B Mitra" pitchFamily="2" charset="-78"/>
              </a:rPr>
              <a:t>حوزه محلی و حوزه فراگیر</a:t>
            </a:r>
            <a:endParaRPr lang="en-US" sz="2400" kern="1200" dirty="0">
              <a:solidFill>
                <a:prstClr val="white"/>
              </a:solidFill>
              <a:latin typeface="Calibri" panose="020F0502020204030204" pitchFamily="34" charset="0"/>
              <a:ea typeface="+mn-ea"/>
              <a:cs typeface="B Mitra" pitchFamily="2" charset="-78"/>
            </a:endParaRPr>
          </a:p>
        </p:txBody>
      </p:sp>
      <p:sp>
        <p:nvSpPr>
          <p:cNvPr id="42" name="Rectangle 41"/>
          <p:cNvSpPr/>
          <p:nvPr/>
        </p:nvSpPr>
        <p:spPr>
          <a:xfrm>
            <a:off x="228600" y="1676400"/>
            <a:ext cx="7556940" cy="12954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rtl="1"/>
            <a:r>
              <a:rPr lang="fa-IR" sz="2200" b="1" kern="1200" dirty="0" smtClean="0">
                <a:solidFill>
                  <a:prstClr val="white"/>
                </a:solidFill>
                <a:latin typeface="Calibri" panose="020F0502020204030204" pitchFamily="34" charset="0"/>
                <a:ea typeface="+mn-ea"/>
                <a:cs typeface="B Mitra" pitchFamily="2" charset="-78"/>
              </a:rPr>
              <a:t>محدوده مورد نظر: </a:t>
            </a:r>
            <a:r>
              <a:rPr lang="fa-IR" sz="2200" kern="1200" dirty="0" smtClean="0">
                <a:solidFill>
                  <a:prstClr val="white"/>
                </a:solidFill>
                <a:latin typeface="Calibri" panose="020F0502020204030204" pitchFamily="34" charset="0"/>
                <a:ea typeface="+mn-ea"/>
                <a:cs typeface="B Mitra" pitchFamily="2" charset="-78"/>
              </a:rPr>
              <a:t>قسمت یا بخشی از شهری خاص است که مورد بحث و نظر پروژه می باشد. این محدوده می تواند فضای شهری، چند محله شهری، مسیر شهری، میدان و... باشد. این محدوده به دلایل مختلفی چون ساماندهی، زیبا سازی، مرمت و ... در قالب قراردادی با طراحان، شرکت ها و... از طرف کارفرما مشخص می گردد.</a:t>
            </a:r>
            <a:endParaRPr lang="en-US" sz="2200" kern="1200" dirty="0">
              <a:solidFill>
                <a:prstClr val="white"/>
              </a:solidFill>
              <a:latin typeface="Calibri" panose="020F0502020204030204" pitchFamily="34" charset="0"/>
              <a:ea typeface="+mn-ea"/>
              <a:cs typeface="B Mitra" pitchFamily="2" charset="-78"/>
            </a:endParaRPr>
          </a:p>
        </p:txBody>
      </p:sp>
      <p:sp>
        <p:nvSpPr>
          <p:cNvPr id="25" name="Rectangle 24"/>
          <p:cNvSpPr/>
          <p:nvPr/>
        </p:nvSpPr>
        <p:spPr>
          <a:xfrm>
            <a:off x="228600" y="3276600"/>
            <a:ext cx="7556940" cy="13716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just" rtl="1"/>
            <a:r>
              <a:rPr lang="fa-IR" sz="2200" b="1" kern="1200" dirty="0" smtClean="0">
                <a:solidFill>
                  <a:prstClr val="white"/>
                </a:solidFill>
                <a:latin typeface="Calibri" panose="020F0502020204030204" pitchFamily="34" charset="0"/>
                <a:ea typeface="+mn-ea"/>
                <a:cs typeface="B Mitra" pitchFamily="2" charset="-78"/>
              </a:rPr>
              <a:t>حوزه فراگیر: </a:t>
            </a:r>
            <a:r>
              <a:rPr lang="fa-IR" sz="2200" kern="1200" dirty="0" smtClean="0">
                <a:solidFill>
                  <a:prstClr val="white"/>
                </a:solidFill>
                <a:latin typeface="Calibri" panose="020F0502020204030204" pitchFamily="34" charset="0"/>
                <a:ea typeface="+mn-ea"/>
                <a:cs typeface="B Mitra" pitchFamily="2" charset="-78"/>
              </a:rPr>
              <a:t>حریمی که محدوده مورد نظر را احاطه نموده و تاثیرات متقابل بر آن دارد. به عبارت دیگر حوزه فراگیر به لحاظ مسائل مختلف شهری اعم از(عملکردی، کالبدی، زیبا شناختی، اقتصادی، اجتماعی و...) تاثیر گذار و تاثیر پذیر بر محدوده مورد نظر می باشد. این حوزه بر اساس مطالعات و مشاهدات و با هماهنگی با کارفرما مشخص می گردد.</a:t>
            </a:r>
            <a:endParaRPr lang="en-US" sz="2200" kern="1200" dirty="0">
              <a:solidFill>
                <a:prstClr val="white"/>
              </a:solidFill>
              <a:latin typeface="Calibri" panose="020F0502020204030204" pitchFamily="34" charset="0"/>
              <a:ea typeface="+mn-ea"/>
              <a:cs typeface="B Mitra" pitchFamily="2" charset="-78"/>
            </a:endParaRPr>
          </a:p>
        </p:txBody>
      </p:sp>
      <p:sp>
        <p:nvSpPr>
          <p:cNvPr id="26" name="Rectangle 25"/>
          <p:cNvSpPr/>
          <p:nvPr/>
        </p:nvSpPr>
        <p:spPr>
          <a:xfrm>
            <a:off x="228600" y="4953000"/>
            <a:ext cx="7556940" cy="12954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just" rtl="1"/>
            <a:r>
              <a:rPr lang="fa-IR" sz="2200" b="1" kern="1200" dirty="0" smtClean="0">
                <a:solidFill>
                  <a:prstClr val="white"/>
                </a:solidFill>
                <a:latin typeface="Calibri" panose="020F0502020204030204" pitchFamily="34" charset="0"/>
                <a:ea typeface="+mn-ea"/>
                <a:cs typeface="B Mitra" pitchFamily="2" charset="-78"/>
              </a:rPr>
              <a:t>حوزه محلی (بلافصل): </a:t>
            </a:r>
            <a:r>
              <a:rPr lang="fa-IR" sz="2200" kern="1200" dirty="0" smtClean="0">
                <a:solidFill>
                  <a:prstClr val="white"/>
                </a:solidFill>
                <a:latin typeface="Calibri" panose="020F0502020204030204" pitchFamily="34" charset="0"/>
                <a:ea typeface="+mn-ea"/>
                <a:cs typeface="B Mitra" pitchFamily="2" charset="-78"/>
              </a:rPr>
              <a:t>محدوده ای است که مستقیما با عرصه طراحی مورد نیاز مرتبط است. بعبارت دیگر بر اساس تعیین این محدوده از شهر و تعریف مسئله ای خاص، تدوین این پروژه شکل گرفته است.</a:t>
            </a:r>
            <a:endParaRPr lang="en-US" sz="2200" kern="1200" dirty="0">
              <a:solidFill>
                <a:prstClr val="white"/>
              </a:solidFill>
              <a:latin typeface="Calibri" panose="020F0502020204030204" pitchFamily="34" charset="0"/>
              <a:ea typeface="+mn-ea"/>
              <a:cs typeface="B Mitra" pitchFamily="2" charset="-7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panose="020F0502020204030204" pitchFamily="34" charset="0"/>
                <a:ea typeface="+mn-ea"/>
                <a:cs typeface="B Homa" pitchFamily="2" charset="-78"/>
              </a:rPr>
              <a:t>فرایند برنامه شناخت و تحلیل فضای شهری</a:t>
            </a:r>
            <a:endParaRPr lang="en-US" sz="2400" kern="1200" dirty="0">
              <a:solidFill>
                <a:prstClr val="white"/>
              </a:solidFill>
              <a:latin typeface="Calibri" panose="020F0502020204030204" pitchFamily="34" charset="0"/>
              <a:ea typeface="+mn-ea"/>
              <a:cs typeface="B Homa" pitchFamily="2" charset="-78"/>
            </a:endParaRPr>
          </a:p>
        </p:txBody>
      </p:sp>
      <p:sp>
        <p:nvSpPr>
          <p:cNvPr id="38" name="Rectangle 37"/>
          <p:cNvSpPr/>
          <p:nvPr/>
        </p:nvSpPr>
        <p:spPr>
          <a:xfrm>
            <a:off x="5181600" y="609600"/>
            <a:ext cx="2680140" cy="838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rtl="0"/>
            <a:r>
              <a:rPr lang="fa-IR" sz="2400" kern="1200" dirty="0" smtClean="0">
                <a:solidFill>
                  <a:prstClr val="white"/>
                </a:solidFill>
                <a:latin typeface="Calibri" panose="020F0502020204030204" pitchFamily="34" charset="0"/>
                <a:ea typeface="+mn-ea"/>
                <a:cs typeface="B Mitra" pitchFamily="2" charset="-78"/>
              </a:rPr>
              <a:t>حوزه محلی و حوزه فراگیر</a:t>
            </a:r>
            <a:endParaRPr lang="en-US" sz="2400" kern="1200" dirty="0">
              <a:solidFill>
                <a:prstClr val="white"/>
              </a:solidFill>
              <a:latin typeface="Calibri" panose="020F0502020204030204" pitchFamily="34" charset="0"/>
              <a:ea typeface="+mn-ea"/>
              <a:cs typeface="B Mitra" pitchFamily="2" charset="-78"/>
            </a:endParaRPr>
          </a:p>
        </p:txBody>
      </p:sp>
      <p:sp>
        <p:nvSpPr>
          <p:cNvPr id="25" name="Rectangle 24"/>
          <p:cNvSpPr/>
          <p:nvPr/>
        </p:nvSpPr>
        <p:spPr>
          <a:xfrm>
            <a:off x="304800" y="1676400"/>
            <a:ext cx="7556940" cy="13716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just" rtl="1"/>
            <a:r>
              <a:rPr lang="fa-IR" sz="2200" b="1" kern="1200" dirty="0" smtClean="0">
                <a:solidFill>
                  <a:prstClr val="white"/>
                </a:solidFill>
                <a:latin typeface="Calibri" panose="020F0502020204030204" pitchFamily="34" charset="0"/>
                <a:ea typeface="+mn-ea"/>
                <a:cs typeface="B Mitra" pitchFamily="2" charset="-78"/>
              </a:rPr>
              <a:t>حوزه فراگیر: </a:t>
            </a:r>
            <a:r>
              <a:rPr lang="fa-IR" sz="2200" kern="1200" dirty="0" smtClean="0">
                <a:solidFill>
                  <a:prstClr val="white"/>
                </a:solidFill>
                <a:latin typeface="Calibri" panose="020F0502020204030204" pitchFamily="34" charset="0"/>
                <a:ea typeface="+mn-ea"/>
                <a:cs typeface="B Mitra" pitchFamily="2" charset="-78"/>
              </a:rPr>
              <a:t>در این حوزه مشخص می سازیم که حوزه محلی طرح با چه محلاتی و با چه خیابان هایی مرز دارد و از آنها تاثیر می پذیرد و تاثیر می گذارد. در این درس حوزه فراگیر با مشاهدات دانشجو و  کمک مدرس مشخص می گردد. بدیهی است در طرح های بزرگ روش های خاصی برای تعیین این محدوده ممکن است استفاده شود.</a:t>
            </a:r>
            <a:endParaRPr lang="en-US" sz="2200" kern="1200" dirty="0">
              <a:solidFill>
                <a:prstClr val="white"/>
              </a:solidFill>
              <a:latin typeface="Calibri" panose="020F0502020204030204" pitchFamily="34" charset="0"/>
              <a:ea typeface="+mn-ea"/>
              <a:cs typeface="B Mitra" pitchFamily="2" charset="-78"/>
            </a:endParaRPr>
          </a:p>
        </p:txBody>
      </p:sp>
      <p:sp>
        <p:nvSpPr>
          <p:cNvPr id="26" name="Rectangle 25"/>
          <p:cNvSpPr/>
          <p:nvPr/>
        </p:nvSpPr>
        <p:spPr>
          <a:xfrm>
            <a:off x="304800" y="3810000"/>
            <a:ext cx="7556940" cy="12954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just" rtl="1"/>
            <a:r>
              <a:rPr lang="fa-IR" sz="2200" b="1" kern="1200" dirty="0" smtClean="0">
                <a:solidFill>
                  <a:prstClr val="white"/>
                </a:solidFill>
                <a:latin typeface="Calibri" panose="020F0502020204030204" pitchFamily="34" charset="0"/>
                <a:ea typeface="+mn-ea"/>
                <a:cs typeface="B Mitra" pitchFamily="2" charset="-78"/>
              </a:rPr>
              <a:t>حوزه محلی (بلافصل): </a:t>
            </a:r>
            <a:r>
              <a:rPr lang="fa-IR" sz="2200" kern="1200" dirty="0" smtClean="0">
                <a:solidFill>
                  <a:prstClr val="white"/>
                </a:solidFill>
                <a:latin typeface="Calibri" panose="020F0502020204030204" pitchFamily="34" charset="0"/>
                <a:ea typeface="+mn-ea"/>
                <a:cs typeface="B Mitra" pitchFamily="2" charset="-78"/>
              </a:rPr>
              <a:t>در این قسمت میزانی از عمق جداره که در طرح مورد تحلیل است مشخص می گردد. که ممکن است یک بلوک یا چند بلوک باشد. این محدوده نیز توسط دانشجو و با کمک استاد درس مشخص می گردد.</a:t>
            </a:r>
            <a:endParaRPr lang="en-US" sz="2200" kern="1200" dirty="0">
              <a:solidFill>
                <a:prstClr val="white"/>
              </a:solidFill>
              <a:latin typeface="Calibri" panose="020F0502020204030204" pitchFamily="34" charset="0"/>
              <a:ea typeface="+mn-ea"/>
              <a:cs typeface="B Mitra" pitchFamily="2" charset="-7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panose="020F0502020204030204" pitchFamily="34" charset="0"/>
                <a:ea typeface="+mn-ea"/>
                <a:cs typeface="B Homa" pitchFamily="2" charset="-78"/>
              </a:rPr>
              <a:t>فرایند برنامه شناخت و تحلیل فضای شهری</a:t>
            </a:r>
            <a:endParaRPr lang="en-US" sz="2400" kern="1200" dirty="0">
              <a:solidFill>
                <a:prstClr val="white"/>
              </a:solidFill>
              <a:latin typeface="Calibri" panose="020F0502020204030204" pitchFamily="34" charset="0"/>
              <a:ea typeface="+mn-ea"/>
              <a:cs typeface="B Homa" pitchFamily="2" charset="-78"/>
            </a:endParaRPr>
          </a:p>
        </p:txBody>
      </p:sp>
      <p:sp>
        <p:nvSpPr>
          <p:cNvPr id="38" name="Rectangle 37"/>
          <p:cNvSpPr/>
          <p:nvPr/>
        </p:nvSpPr>
        <p:spPr>
          <a:xfrm>
            <a:off x="5029200" y="533400"/>
            <a:ext cx="3061140" cy="914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smtClean="0">
                <a:solidFill>
                  <a:prstClr val="white"/>
                </a:solidFill>
                <a:latin typeface="Calibri" panose="020F0502020204030204" pitchFamily="34" charset="0"/>
                <a:ea typeface="+mn-ea"/>
                <a:cs typeface="B Mitra" pitchFamily="2" charset="-78"/>
              </a:rPr>
              <a:t>حوزه محلی و حوزه فراگیر</a:t>
            </a:r>
            <a:endParaRPr lang="en-US" sz="2400" kern="1200" dirty="0">
              <a:solidFill>
                <a:prstClr val="white"/>
              </a:solidFill>
              <a:latin typeface="Calibri" panose="020F0502020204030204" pitchFamily="34" charset="0"/>
              <a:ea typeface="+mn-ea"/>
              <a:cs typeface="B Mitra" pitchFamily="2" charset="-78"/>
            </a:endParaRPr>
          </a:p>
        </p:txBody>
      </p:sp>
      <p:sp>
        <p:nvSpPr>
          <p:cNvPr id="25" name="Rectangle 24"/>
          <p:cNvSpPr/>
          <p:nvPr/>
        </p:nvSpPr>
        <p:spPr>
          <a:xfrm>
            <a:off x="3048000" y="28956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a:solidFill>
                  <a:prstClr val="white"/>
                </a:solidFill>
                <a:latin typeface="Calibri" panose="020F0502020204030204" pitchFamily="34" charset="0"/>
                <a:ea typeface="+mn-ea"/>
                <a:cs typeface="B Mitra" pitchFamily="2" charset="-78"/>
              </a:rPr>
              <a:t>نمونه های مشابه</a:t>
            </a:r>
            <a:endParaRPr lang="en-US" sz="2400" kern="1200" dirty="0">
              <a:solidFill>
                <a:prstClr val="white"/>
              </a:solidFill>
              <a:latin typeface="Calibri" panose="020F0502020204030204" pitchFamily="34" charset="0"/>
              <a:ea typeface="+mn-ea"/>
              <a:cs typeface="B Mitra" pitchFamily="2" charset="-7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reza\Desktop\hoze1.jpg"/>
          <p:cNvPicPr>
            <a:picLocks noChangeAspect="1" noChangeArrowheads="1"/>
          </p:cNvPicPr>
          <p:nvPr/>
        </p:nvPicPr>
        <p:blipFill>
          <a:blip r:embed="rId2"/>
          <a:srcRect/>
          <a:stretch>
            <a:fillRect/>
          </a:stretch>
        </p:blipFill>
        <p:spPr bwMode="auto">
          <a:xfrm>
            <a:off x="381000" y="-2703"/>
            <a:ext cx="8305800" cy="6860703"/>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reza\Desktop\hoze.jpg"/>
          <p:cNvPicPr>
            <a:picLocks noChangeAspect="1" noChangeArrowheads="1"/>
          </p:cNvPicPr>
          <p:nvPr/>
        </p:nvPicPr>
        <p:blipFill>
          <a:blip r:embed="rId2"/>
          <a:srcRect/>
          <a:stretch>
            <a:fillRect/>
          </a:stretch>
        </p:blipFill>
        <p:spPr bwMode="auto">
          <a:xfrm>
            <a:off x="1600200" y="0"/>
            <a:ext cx="6324600" cy="6858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77000" y="457200"/>
            <a:ext cx="2362200" cy="21336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fa-IR" b="1" dirty="0" smtClean="0">
                <a:solidFill>
                  <a:schemeClr val="tx1"/>
                </a:solidFill>
                <a:cs typeface="B Lotus" panose="00000400000000000000" pitchFamily="2" charset="-78"/>
              </a:rPr>
              <a:t>فنی و حرفه ای امام خمینی</a:t>
            </a:r>
          </a:p>
          <a:p>
            <a:pPr algn="ctr"/>
            <a:r>
              <a:rPr lang="fa-IR" b="1" dirty="0" smtClean="0">
                <a:cs typeface="B Lotus" panose="00000400000000000000" pitchFamily="2" charset="-78"/>
              </a:rPr>
              <a:t>گروه معماری</a:t>
            </a:r>
          </a:p>
          <a:p>
            <a:pPr algn="ctr"/>
            <a:r>
              <a:rPr lang="fa-IR" sz="1600" b="1" dirty="0" smtClean="0">
                <a:cs typeface="B Lotus" panose="00000400000000000000" pitchFamily="2" charset="-78"/>
              </a:rPr>
              <a:t>کارشناسی ناپیوسته</a:t>
            </a:r>
            <a:endParaRPr lang="en-US" sz="1600" b="1" dirty="0">
              <a:cs typeface="B Lotus" panose="00000400000000000000" pitchFamily="2" charset="-78"/>
            </a:endParaRPr>
          </a:p>
        </p:txBody>
      </p:sp>
      <p:sp>
        <p:nvSpPr>
          <p:cNvPr id="19" name="Rectangle 18"/>
          <p:cNvSpPr/>
          <p:nvPr/>
        </p:nvSpPr>
        <p:spPr>
          <a:xfrm>
            <a:off x="4800600" y="28194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r>
              <a:rPr lang="fa-IR" sz="2400" b="1" dirty="0" smtClean="0">
                <a:solidFill>
                  <a:schemeClr val="accent3"/>
                </a:solidFill>
                <a:cs typeface="B Davat" pitchFamily="2" charset="-78"/>
              </a:rPr>
              <a:t>مدرس: </a:t>
            </a:r>
          </a:p>
          <a:p>
            <a:pPr algn="ctr" rtl="1"/>
            <a:r>
              <a:rPr lang="fa-IR" sz="2400" b="1" dirty="0" smtClean="0">
                <a:solidFill>
                  <a:schemeClr val="accent3"/>
                </a:solidFill>
                <a:cs typeface="B Davat" pitchFamily="2" charset="-78"/>
              </a:rPr>
              <a:t>طیبه بیکی</a:t>
            </a:r>
            <a:endParaRPr lang="en-US" sz="2400" dirty="0">
              <a:solidFill>
                <a:schemeClr val="accent3"/>
              </a:solidFill>
              <a:cs typeface="B Davat" pitchFamily="2" charset="-78"/>
            </a:endParaRPr>
          </a:p>
        </p:txBody>
      </p:sp>
      <p:sp>
        <p:nvSpPr>
          <p:cNvPr id="23" name="TextBox 22"/>
          <p:cNvSpPr txBox="1"/>
          <p:nvPr/>
        </p:nvSpPr>
        <p:spPr>
          <a:xfrm>
            <a:off x="6858000" y="3124200"/>
            <a:ext cx="2133600" cy="1200329"/>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rtl="1"/>
            <a:r>
              <a:rPr lang="fa-IR" sz="2400" dirty="0" smtClean="0">
                <a:ln w="50800"/>
                <a:solidFill>
                  <a:schemeClr val="bg1">
                    <a:shade val="50000"/>
                  </a:schemeClr>
                </a:solidFill>
                <a:cs typeface="B Davat" pitchFamily="2" charset="-78"/>
              </a:rPr>
              <a:t>جلسه سوم</a:t>
            </a:r>
          </a:p>
          <a:p>
            <a:pPr algn="ctr" rtl="1"/>
            <a:endParaRPr lang="fa-IR" sz="2400" dirty="0">
              <a:ln w="50800"/>
              <a:solidFill>
                <a:schemeClr val="bg1">
                  <a:shade val="50000"/>
                </a:schemeClr>
              </a:solidFill>
              <a:cs typeface="B Davat" pitchFamily="2" charset="-78"/>
            </a:endParaRPr>
          </a:p>
          <a:p>
            <a:pPr algn="ctr" rtl="1"/>
            <a:r>
              <a:rPr lang="fa-IR" sz="2400" dirty="0" smtClean="0">
                <a:ln w="50800"/>
                <a:solidFill>
                  <a:schemeClr val="bg1">
                    <a:shade val="50000"/>
                  </a:schemeClr>
                </a:solidFill>
                <a:cs typeface="B Davat" pitchFamily="2" charset="-78"/>
              </a:rPr>
              <a:t>تاریخ:1392/07/19</a:t>
            </a:r>
            <a:endParaRPr lang="en-US" sz="2400" dirty="0">
              <a:ln w="50800"/>
              <a:solidFill>
                <a:schemeClr val="bg1">
                  <a:shade val="50000"/>
                </a:schemeClr>
              </a:solidFill>
              <a:cs typeface="B Davat" pitchFamily="2" charset="-78"/>
            </a:endParaRPr>
          </a:p>
        </p:txBody>
      </p:sp>
      <p:pic>
        <p:nvPicPr>
          <p:cNvPr id="20482" name="Picture 2" descr="E:\desctop\maghaleh\manzar\urbandesign02.jpg"/>
          <p:cNvPicPr>
            <a:picLocks noChangeAspect="1" noChangeArrowheads="1"/>
          </p:cNvPicPr>
          <p:nvPr/>
        </p:nvPicPr>
        <p:blipFill>
          <a:blip r:embed="rId2"/>
          <a:srcRect/>
          <a:stretch>
            <a:fillRect/>
          </a:stretch>
        </p:blipFill>
        <p:spPr bwMode="auto">
          <a:xfrm>
            <a:off x="304800" y="381000"/>
            <a:ext cx="4288762" cy="3962400"/>
          </a:xfrm>
          <a:prstGeom prst="rect">
            <a:avLst/>
          </a:prstGeom>
          <a:noFill/>
        </p:spPr>
      </p:pic>
      <p:sp>
        <p:nvSpPr>
          <p:cNvPr id="13" name="TextBox 12"/>
          <p:cNvSpPr txBox="1"/>
          <p:nvPr/>
        </p:nvSpPr>
        <p:spPr>
          <a:xfrm>
            <a:off x="533400" y="4648200"/>
            <a:ext cx="3962400" cy="1569660"/>
          </a:xfrm>
          <a:prstGeom prst="rect">
            <a:avLst/>
          </a:prstGeom>
          <a:noFill/>
        </p:spPr>
        <p:txBody>
          <a:bodyPr wrap="square" rtlCol="0">
            <a:spAutoFit/>
          </a:bodyPr>
          <a:lstStyle/>
          <a:p>
            <a:pPr algn="ctr" rtl="1"/>
            <a:r>
              <a:rPr lang="fa-IR" sz="4800" dirty="0" smtClean="0">
                <a:solidFill>
                  <a:schemeClr val="bg1"/>
                </a:solidFill>
                <a:cs typeface="EntezareZohoor 6 **" pitchFamily="2" charset="-78"/>
              </a:rPr>
              <a:t>تحلیل فضای شهری</a:t>
            </a:r>
            <a:endParaRPr lang="en-US" sz="4800" dirty="0">
              <a:solidFill>
                <a:schemeClr val="bg1"/>
              </a:solidFill>
              <a:cs typeface="EntezareZohoor 6 **"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linds(horizontal)">
                                      <p:cBhvr>
                                        <p:cTn id="12" dur="20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linds(horizontal)">
                                      <p:cBhvr>
                                        <p:cTn id="17" dur="20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38" name="Rectangle 37"/>
          <p:cNvSpPr/>
          <p:nvPr/>
        </p:nvSpPr>
        <p:spPr>
          <a:xfrm>
            <a:off x="5410200" y="5334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2400" dirty="0" smtClean="0">
                <a:cs typeface="B Mitra" pitchFamily="2" charset="-78"/>
              </a:rPr>
              <a:t>مبانی تحلیل فضای شهری</a:t>
            </a:r>
            <a:endParaRPr lang="en-US" sz="2400" dirty="0">
              <a:cs typeface="B Mitra" pitchFamily="2" charset="-78"/>
            </a:endParaRPr>
          </a:p>
        </p:txBody>
      </p:sp>
      <p:sp>
        <p:nvSpPr>
          <p:cNvPr id="25" name="Rectangle 24"/>
          <p:cNvSpPr/>
          <p:nvPr/>
        </p:nvSpPr>
        <p:spPr>
          <a:xfrm>
            <a:off x="3200400" y="2539134"/>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cs typeface="B Mitra" pitchFamily="2" charset="-78"/>
              </a:rPr>
              <a:t>     </a:t>
            </a:r>
            <a:r>
              <a:rPr lang="fa-IR" sz="2400" b="1" dirty="0" smtClean="0">
                <a:cs typeface="B Mitra" pitchFamily="2" charset="-78"/>
              </a:rPr>
              <a:t>تکنیک </a:t>
            </a:r>
            <a:r>
              <a:rPr lang="en-US" sz="2400" dirty="0" smtClean="0">
                <a:cs typeface="B Mitra" pitchFamily="2" charset="-78"/>
              </a:rPr>
              <a:t>  </a:t>
            </a:r>
            <a:endParaRPr lang="en-US" sz="2400" dirty="0">
              <a:cs typeface="B Mitra" pitchFamily="2" charset="-78"/>
            </a:endParaRPr>
          </a:p>
        </p:txBody>
      </p:sp>
      <p:sp>
        <p:nvSpPr>
          <p:cNvPr id="11" name="Rectangle 10"/>
          <p:cNvSpPr/>
          <p:nvPr/>
        </p:nvSpPr>
        <p:spPr>
          <a:xfrm>
            <a:off x="1371600" y="44196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11" name="Rectangle 10"/>
          <p:cNvSpPr/>
          <p:nvPr/>
        </p:nvSpPr>
        <p:spPr>
          <a:xfrm>
            <a:off x="5302638" y="7620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sp>
        <p:nvSpPr>
          <p:cNvPr id="12" name="TextBox 11"/>
          <p:cNvSpPr txBox="1"/>
          <p:nvPr/>
        </p:nvSpPr>
        <p:spPr>
          <a:xfrm>
            <a:off x="533400" y="1903411"/>
            <a:ext cx="6324600" cy="2862322"/>
          </a:xfrm>
          <a:prstGeom prst="rect">
            <a:avLst/>
          </a:prstGeom>
          <a:noFill/>
        </p:spPr>
        <p:txBody>
          <a:bodyPr wrap="square" rtlCol="0">
            <a:spAutoFit/>
          </a:bodyPr>
          <a:lstStyle/>
          <a:p>
            <a:pPr algn="just" rtl="1"/>
            <a:r>
              <a:rPr lang="fa-IR" sz="2000" b="1" dirty="0">
                <a:solidFill>
                  <a:schemeClr val="bg1"/>
                </a:solidFill>
                <a:cs typeface="B Bardiya" panose="00000400000000000000" pitchFamily="2" charset="-78"/>
              </a:rPr>
              <a:t>تکنیک سوآت را می توان سیستمی </a:t>
            </a:r>
            <a:r>
              <a:rPr lang="fa-IR" sz="2000" b="1" dirty="0" smtClean="0">
                <a:solidFill>
                  <a:schemeClr val="bg1"/>
                </a:solidFill>
                <a:cs typeface="B Bardiya" panose="00000400000000000000" pitchFamily="2" charset="-78"/>
              </a:rPr>
              <a:t>برای</a:t>
            </a:r>
            <a:r>
              <a:rPr lang="en-US" sz="2000" b="1" dirty="0" smtClean="0">
                <a:solidFill>
                  <a:schemeClr val="bg1"/>
                </a:solidFill>
                <a:cs typeface="B Bardiya" panose="00000400000000000000" pitchFamily="2" charset="-78"/>
              </a:rPr>
              <a:t> </a:t>
            </a:r>
            <a:r>
              <a:rPr lang="fa-IR" sz="2000" b="1" dirty="0" smtClean="0">
                <a:solidFill>
                  <a:schemeClr val="bg1"/>
                </a:solidFill>
                <a:cs typeface="B Bardiya" panose="00000400000000000000" pitchFamily="2" charset="-78"/>
              </a:rPr>
              <a:t>شناسایی </a:t>
            </a:r>
            <a:r>
              <a:rPr lang="fa-IR" sz="2000" b="1" dirty="0">
                <a:solidFill>
                  <a:schemeClr val="bg1"/>
                </a:solidFill>
                <a:cs typeface="B Bardiya" panose="00000400000000000000" pitchFamily="2" charset="-78"/>
              </a:rPr>
              <a:t>ویژگی های برجسته شهرها دانست ؛ ویژگی هایی که مدیران شهری را در تدوین راهبرد </a:t>
            </a:r>
            <a:r>
              <a:rPr lang="fa-IR" sz="2000" b="1" dirty="0" smtClean="0">
                <a:solidFill>
                  <a:schemeClr val="bg1"/>
                </a:solidFill>
                <a:cs typeface="B Bardiya" panose="00000400000000000000" pitchFamily="2" charset="-78"/>
              </a:rPr>
              <a:t>رقابتی</a:t>
            </a:r>
            <a:r>
              <a:rPr lang="en-US" sz="2000" b="1" dirty="0" smtClean="0">
                <a:solidFill>
                  <a:schemeClr val="bg1"/>
                </a:solidFill>
                <a:cs typeface="B Bardiya" panose="00000400000000000000" pitchFamily="2" charset="-78"/>
              </a:rPr>
              <a:t> </a:t>
            </a:r>
            <a:r>
              <a:rPr lang="fa-IR" sz="2000" b="1" dirty="0" smtClean="0">
                <a:solidFill>
                  <a:schemeClr val="bg1"/>
                </a:solidFill>
                <a:cs typeface="B Bardiya" panose="00000400000000000000" pitchFamily="2" charset="-78"/>
              </a:rPr>
              <a:t>شهر </a:t>
            </a:r>
            <a:r>
              <a:rPr lang="fa-IR" sz="2000" b="1" dirty="0">
                <a:solidFill>
                  <a:schemeClr val="bg1"/>
                </a:solidFill>
                <a:cs typeface="B Bardiya" panose="00000400000000000000" pitchFamily="2" charset="-78"/>
              </a:rPr>
              <a:t>یاری می </a:t>
            </a:r>
            <a:r>
              <a:rPr lang="fa-IR" sz="2000" b="1" dirty="0" smtClean="0">
                <a:solidFill>
                  <a:schemeClr val="bg1"/>
                </a:solidFill>
                <a:cs typeface="B Bardiya" panose="00000400000000000000" pitchFamily="2" charset="-78"/>
              </a:rPr>
              <a:t>رساند </a:t>
            </a:r>
            <a:r>
              <a:rPr lang="fa-IR" sz="2000" b="1" dirty="0">
                <a:solidFill>
                  <a:schemeClr val="bg1"/>
                </a:solidFill>
                <a:cs typeface="B Bardiya" panose="00000400000000000000" pitchFamily="2" charset="-78"/>
              </a:rPr>
              <a:t>. در همین راستا شاهد هستیم که بسیاری از شهرداری ها در کشورهای توسعه یافته </a:t>
            </a:r>
            <a:r>
              <a:rPr lang="fa-IR" sz="2000" b="1" dirty="0" smtClean="0">
                <a:solidFill>
                  <a:schemeClr val="bg1"/>
                </a:solidFill>
                <a:cs typeface="B Bardiya" panose="00000400000000000000" pitchFamily="2" charset="-78"/>
              </a:rPr>
              <a:t>از</a:t>
            </a:r>
            <a:r>
              <a:rPr lang="en-US" sz="2000" b="1" dirty="0" smtClean="0">
                <a:solidFill>
                  <a:schemeClr val="bg1"/>
                </a:solidFill>
                <a:cs typeface="B Bardiya" panose="00000400000000000000" pitchFamily="2" charset="-78"/>
              </a:rPr>
              <a:t> </a:t>
            </a:r>
            <a:r>
              <a:rPr lang="fa-IR" sz="2000" b="1" dirty="0" smtClean="0">
                <a:solidFill>
                  <a:schemeClr val="bg1"/>
                </a:solidFill>
                <a:cs typeface="B Bardiya" panose="00000400000000000000" pitchFamily="2" charset="-78"/>
              </a:rPr>
              <a:t>این </a:t>
            </a:r>
            <a:r>
              <a:rPr lang="fa-IR" sz="2000" b="1" dirty="0">
                <a:solidFill>
                  <a:schemeClr val="bg1"/>
                </a:solidFill>
                <a:cs typeface="B Bardiya" panose="00000400000000000000" pitchFamily="2" charset="-78"/>
              </a:rPr>
              <a:t>شیوه سنجش وضعیت به عنوان بخشی از فرایند برنامه ریزی محلی و تعیین اولویت سرمایه </a:t>
            </a:r>
            <a:r>
              <a:rPr lang="fa-IR" sz="2000" b="1" dirty="0" smtClean="0">
                <a:solidFill>
                  <a:schemeClr val="bg1"/>
                </a:solidFill>
                <a:cs typeface="B Bardiya" panose="00000400000000000000" pitchFamily="2" charset="-78"/>
              </a:rPr>
              <a:t>گذاری</a:t>
            </a:r>
            <a:r>
              <a:rPr lang="en-US" sz="2000" b="1" dirty="0" smtClean="0">
                <a:solidFill>
                  <a:schemeClr val="bg1"/>
                </a:solidFill>
                <a:cs typeface="B Bardiya" panose="00000400000000000000" pitchFamily="2" charset="-78"/>
              </a:rPr>
              <a:t> </a:t>
            </a:r>
            <a:r>
              <a:rPr lang="fa-IR" sz="2000" b="1" dirty="0" smtClean="0">
                <a:solidFill>
                  <a:schemeClr val="bg1"/>
                </a:solidFill>
                <a:cs typeface="B Bardiya" panose="00000400000000000000" pitchFamily="2" charset="-78"/>
              </a:rPr>
              <a:t>استفاده </a:t>
            </a:r>
            <a:r>
              <a:rPr lang="fa-IR" sz="2000" b="1" dirty="0">
                <a:solidFill>
                  <a:schemeClr val="bg1"/>
                </a:solidFill>
                <a:cs typeface="B Bardiya" panose="00000400000000000000" pitchFamily="2" charset="-78"/>
              </a:rPr>
              <a:t>کرده </a:t>
            </a:r>
            <a:r>
              <a:rPr lang="fa-IR" sz="2000" b="1" dirty="0" smtClean="0">
                <a:solidFill>
                  <a:schemeClr val="bg1"/>
                </a:solidFill>
                <a:cs typeface="B Bardiya" panose="00000400000000000000" pitchFamily="2" charset="-78"/>
              </a:rPr>
              <a:t>اند</a:t>
            </a:r>
            <a:r>
              <a:rPr lang="en-US" sz="2000" b="1" dirty="0" smtClean="0">
                <a:solidFill>
                  <a:schemeClr val="bg1"/>
                </a:solidFill>
                <a:cs typeface="B Bardiya" panose="00000400000000000000" pitchFamily="2" charset="-78"/>
              </a:rPr>
              <a:t>.</a:t>
            </a:r>
          </a:p>
          <a:p>
            <a:pPr algn="just" rtl="1"/>
            <a:r>
              <a:rPr lang="fa-IR" sz="2000" b="1" dirty="0" smtClean="0">
                <a:solidFill>
                  <a:schemeClr val="bg1"/>
                </a:solidFill>
                <a:cs typeface="B Bardiya" panose="00000400000000000000" pitchFamily="2" charset="-78"/>
              </a:rPr>
              <a:t>تکنیک </a:t>
            </a:r>
            <a:r>
              <a:rPr lang="fa-IR" sz="2000" b="1" dirty="0">
                <a:solidFill>
                  <a:schemeClr val="bg1"/>
                </a:solidFill>
                <a:cs typeface="B Bardiya" panose="00000400000000000000" pitchFamily="2" charset="-78"/>
              </a:rPr>
              <a:t>یا ماتریس </a:t>
            </a:r>
            <a:r>
              <a:rPr lang="fa-IR" sz="2000" b="1" dirty="0" smtClean="0">
                <a:solidFill>
                  <a:schemeClr val="bg1"/>
                </a:solidFill>
                <a:cs typeface="B Bardiya" panose="00000400000000000000" pitchFamily="2" charset="-78"/>
              </a:rPr>
              <a:t>سوآت</a:t>
            </a:r>
            <a:r>
              <a:rPr lang="en-US" sz="2000" b="1" dirty="0" smtClean="0">
                <a:solidFill>
                  <a:schemeClr val="bg1"/>
                </a:solidFill>
                <a:cs typeface="B Bardiya" panose="00000400000000000000" pitchFamily="2" charset="-78"/>
              </a:rPr>
              <a:t> </a:t>
            </a:r>
            <a:r>
              <a:rPr lang="fa-IR" sz="2000" b="1" dirty="0" smtClean="0">
                <a:solidFill>
                  <a:schemeClr val="bg1"/>
                </a:solidFill>
                <a:cs typeface="B Bardiya" panose="00000400000000000000" pitchFamily="2" charset="-78"/>
              </a:rPr>
              <a:t> ابزاری برای شناخت و تحلیل تهدیدها </a:t>
            </a:r>
            <a:r>
              <a:rPr lang="fa-IR" sz="2000" b="1" dirty="0">
                <a:solidFill>
                  <a:schemeClr val="bg1"/>
                </a:solidFill>
                <a:cs typeface="B Bardiya" panose="00000400000000000000" pitchFamily="2" charset="-78"/>
              </a:rPr>
              <a:t>و فرصت های موجود در </a:t>
            </a:r>
            <a:r>
              <a:rPr lang="fa-IR" sz="2000" b="1" dirty="0" smtClean="0">
                <a:solidFill>
                  <a:schemeClr val="bg1"/>
                </a:solidFill>
                <a:cs typeface="B Bardiya" panose="00000400000000000000" pitchFamily="2" charset="-78"/>
              </a:rPr>
              <a:t>محیط </a:t>
            </a:r>
            <a:r>
              <a:rPr lang="fa-IR" sz="2000" b="1" dirty="0">
                <a:solidFill>
                  <a:schemeClr val="bg1"/>
                </a:solidFill>
                <a:cs typeface="B Bardiya" panose="00000400000000000000" pitchFamily="2" charset="-78"/>
              </a:rPr>
              <a:t>خارجی یک سیستم و بازشناسی ضعف ها و قوت های </a:t>
            </a:r>
            <a:r>
              <a:rPr lang="fa-IR" sz="2000" b="1" dirty="0" smtClean="0">
                <a:solidFill>
                  <a:schemeClr val="bg1"/>
                </a:solidFill>
                <a:cs typeface="B Bardiya" panose="00000400000000000000" pitchFamily="2" charset="-78"/>
              </a:rPr>
              <a:t>داخلی </a:t>
            </a:r>
            <a:r>
              <a:rPr lang="fa-IR" sz="2000" b="1" dirty="0">
                <a:solidFill>
                  <a:schemeClr val="bg1"/>
                </a:solidFill>
                <a:cs typeface="B Bardiya" panose="00000400000000000000" pitchFamily="2" charset="-78"/>
              </a:rPr>
              <a:t>آن</a:t>
            </a:r>
          </a:p>
          <a:p>
            <a:pPr algn="just" rtl="1"/>
            <a:r>
              <a:rPr lang="fa-IR" sz="2000" b="1" dirty="0">
                <a:solidFill>
                  <a:schemeClr val="bg1"/>
                </a:solidFill>
                <a:cs typeface="B Bardiya" panose="00000400000000000000" pitchFamily="2" charset="-78"/>
              </a:rPr>
              <a:t>به منظور سنجش وضعیت و تدوین راهبرد برای هدایت و کنترل سیستم مزبور می </a:t>
            </a:r>
            <a:r>
              <a:rPr lang="fa-IR" sz="2000" b="1" dirty="0" smtClean="0">
                <a:solidFill>
                  <a:schemeClr val="bg1"/>
                </a:solidFill>
                <a:cs typeface="B Bardiya" panose="00000400000000000000" pitchFamily="2" charset="-78"/>
              </a:rPr>
              <a:t>باشد. ( گلکار، 1385)</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1237809"/>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1981200" y="304800"/>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سازمان فضایی</a:t>
            </a:r>
            <a:endParaRPr lang="en-US" dirty="0">
              <a:cs typeface="B Lotus" panose="00000400000000000000" pitchFamily="2" charset="-78"/>
            </a:endParaRPr>
          </a:p>
        </p:txBody>
      </p: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23" name="Rectangle 22"/>
          <p:cNvSpPr/>
          <p:nvPr/>
        </p:nvSpPr>
        <p:spPr>
          <a:xfrm>
            <a:off x="5562600" y="914400"/>
            <a:ext cx="2144994" cy="76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p:cNvSpPr txBox="1"/>
          <p:nvPr/>
        </p:nvSpPr>
        <p:spPr>
          <a:xfrm>
            <a:off x="5562600" y="1022415"/>
            <a:ext cx="2133600" cy="646331"/>
          </a:xfrm>
          <a:prstGeom prst="rect">
            <a:avLst/>
          </a:prstGeom>
          <a:noFill/>
        </p:spPr>
        <p:txBody>
          <a:bodyPr wrap="square" rtlCol="0">
            <a:spAutoFit/>
          </a:bodyPr>
          <a:lstStyle/>
          <a:p>
            <a:pPr algn="ctr"/>
            <a:r>
              <a:rPr lang="fa-IR" dirty="0" smtClean="0">
                <a:cs typeface="B Homa" pitchFamily="2" charset="-78"/>
              </a:rPr>
              <a:t>4- شناخت و تحلیل تجربی و زیبا شناختی</a:t>
            </a:r>
            <a:endParaRPr lang="en-US" dirty="0">
              <a:cs typeface="B Homa" pitchFamily="2" charset="-78"/>
            </a:endParaRPr>
          </a:p>
        </p:txBody>
      </p:sp>
      <p:sp>
        <p:nvSpPr>
          <p:cNvPr id="99" name="Rectangle 98"/>
          <p:cNvSpPr/>
          <p:nvPr/>
        </p:nvSpPr>
        <p:spPr>
          <a:xfrm>
            <a:off x="381000" y="934547"/>
            <a:ext cx="3594540" cy="318025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سازمان بصری( سیما و منظر و جداره ها) شامل:</a:t>
            </a:r>
          </a:p>
          <a:p>
            <a:pPr algn="ctr" rtl="1">
              <a:buFontTx/>
              <a:buChar char="-"/>
            </a:pPr>
            <a:r>
              <a:rPr lang="fa-IR" dirty="0" smtClean="0">
                <a:cs typeface="B Lotus" panose="00000400000000000000" pitchFamily="2" charset="-78"/>
              </a:rPr>
              <a:t>سکانس ها</a:t>
            </a:r>
          </a:p>
          <a:p>
            <a:pPr algn="ctr" rtl="1">
              <a:buFontTx/>
              <a:buChar char="-"/>
            </a:pPr>
            <a:r>
              <a:rPr lang="fa-IR" dirty="0" smtClean="0">
                <a:cs typeface="B Lotus" panose="00000400000000000000" pitchFamily="2" charset="-78"/>
              </a:rPr>
              <a:t> خط آسمان</a:t>
            </a:r>
          </a:p>
          <a:p>
            <a:pPr algn="ctr" rtl="1">
              <a:buFontTx/>
              <a:buChar char="-"/>
            </a:pPr>
            <a:r>
              <a:rPr lang="fa-IR" dirty="0" smtClean="0">
                <a:cs typeface="B Lotus" panose="00000400000000000000" pitchFamily="2" charset="-78"/>
              </a:rPr>
              <a:t>خط زمین</a:t>
            </a:r>
          </a:p>
          <a:p>
            <a:pPr algn="ctr" rtl="1">
              <a:buFontTx/>
              <a:buChar char="-"/>
            </a:pPr>
            <a:r>
              <a:rPr lang="fa-IR" dirty="0" smtClean="0">
                <a:cs typeface="B Lotus" panose="00000400000000000000" pitchFamily="2" charset="-78"/>
              </a:rPr>
              <a:t>زمینه جداره</a:t>
            </a:r>
          </a:p>
          <a:p>
            <a:pPr algn="ctr" rtl="1">
              <a:buFontTx/>
              <a:buChar char="-"/>
            </a:pPr>
            <a:r>
              <a:rPr lang="fa-IR" dirty="0" smtClean="0">
                <a:cs typeface="B Lotus" panose="00000400000000000000" pitchFamily="2" charset="-78"/>
              </a:rPr>
              <a:t>خطوط نما</a:t>
            </a:r>
          </a:p>
          <a:p>
            <a:pPr algn="ctr" rtl="1">
              <a:buFontTx/>
              <a:buChar char="-"/>
            </a:pPr>
            <a:r>
              <a:rPr lang="fa-IR" dirty="0" smtClean="0">
                <a:cs typeface="B Lotus" panose="00000400000000000000" pitchFamily="2" charset="-78"/>
              </a:rPr>
              <a:t>کنسول ها و بازشوها</a:t>
            </a:r>
          </a:p>
          <a:p>
            <a:pPr algn="ctr" rtl="1">
              <a:buFontTx/>
              <a:buChar char="-"/>
            </a:pPr>
            <a:r>
              <a:rPr lang="fa-IR" dirty="0" smtClean="0">
                <a:cs typeface="B Lotus" panose="00000400000000000000" pitchFamily="2" charset="-78"/>
              </a:rPr>
              <a:t>رنگ وبافت مصالح</a:t>
            </a:r>
          </a:p>
          <a:p>
            <a:pPr algn="ctr" rtl="1">
              <a:buFontTx/>
              <a:buChar char="-"/>
            </a:pPr>
            <a:r>
              <a:rPr lang="fa-IR" dirty="0" smtClean="0">
                <a:cs typeface="B Lotus" panose="00000400000000000000" pitchFamily="2" charset="-78"/>
              </a:rPr>
              <a:t>تزئینات</a:t>
            </a:r>
          </a:p>
          <a:p>
            <a:pPr algn="ctr" rtl="1">
              <a:buFontTx/>
              <a:buChar char="-"/>
            </a:pPr>
            <a:r>
              <a:rPr lang="fa-IR" dirty="0" smtClean="0">
                <a:cs typeface="B Lotus" panose="00000400000000000000" pitchFamily="2" charset="-78"/>
              </a:rPr>
              <a:t>الحاقات، علائم و تابلوها</a:t>
            </a:r>
          </a:p>
        </p:txBody>
      </p:sp>
      <p:cxnSp>
        <p:nvCxnSpPr>
          <p:cNvPr id="102" name="Straight Connector 101"/>
          <p:cNvCxnSpPr/>
          <p:nvPr/>
        </p:nvCxnSpPr>
        <p:spPr>
          <a:xfrm rot="5400000">
            <a:off x="1600994" y="3048000"/>
            <a:ext cx="5333206" cy="794"/>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5" name="Straight Connector 104"/>
          <p:cNvCxnSpPr/>
          <p:nvPr/>
        </p:nvCxnSpPr>
        <p:spPr>
          <a:xfrm rot="10800000">
            <a:off x="3962400" y="3810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6" name="Straight Connector 105"/>
          <p:cNvCxnSpPr/>
          <p:nvPr/>
        </p:nvCxnSpPr>
        <p:spPr>
          <a:xfrm rot="10800000">
            <a:off x="3962400" y="1239347"/>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13" name="Rectangle 112"/>
          <p:cNvSpPr/>
          <p:nvPr/>
        </p:nvSpPr>
        <p:spPr>
          <a:xfrm>
            <a:off x="1981200" y="4248591"/>
            <a:ext cx="1994340" cy="3996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چشم انداز بصری</a:t>
            </a:r>
            <a:endParaRPr lang="en-US" dirty="0">
              <a:cs typeface="B Lotus" panose="00000400000000000000" pitchFamily="2" charset="-78"/>
            </a:endParaRPr>
          </a:p>
        </p:txBody>
      </p:sp>
      <p:cxnSp>
        <p:nvCxnSpPr>
          <p:cNvPr id="117" name="Straight Connector 116"/>
          <p:cNvCxnSpPr/>
          <p:nvPr/>
        </p:nvCxnSpPr>
        <p:spPr>
          <a:xfrm rot="10800000">
            <a:off x="3962400" y="44958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39" name="Rectangle 38"/>
          <p:cNvSpPr/>
          <p:nvPr/>
        </p:nvSpPr>
        <p:spPr>
          <a:xfrm>
            <a:off x="1981200" y="4724400"/>
            <a:ext cx="1994340" cy="3996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مبلمان شهری</a:t>
            </a:r>
            <a:endParaRPr lang="en-US" dirty="0">
              <a:cs typeface="B Lotus" panose="00000400000000000000" pitchFamily="2" charset="-78"/>
            </a:endParaRPr>
          </a:p>
        </p:txBody>
      </p:sp>
      <p:cxnSp>
        <p:nvCxnSpPr>
          <p:cNvPr id="40" name="Straight Connector 39"/>
          <p:cNvCxnSpPr/>
          <p:nvPr/>
        </p:nvCxnSpPr>
        <p:spPr>
          <a:xfrm rot="10800000">
            <a:off x="3962400" y="4971609"/>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42" name="Rectangle 41"/>
          <p:cNvSpPr/>
          <p:nvPr/>
        </p:nvSpPr>
        <p:spPr>
          <a:xfrm>
            <a:off x="1981200" y="5257801"/>
            <a:ext cx="1994340" cy="144779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a-IR" dirty="0" smtClean="0">
              <a:cs typeface="B Lotus" panose="00000400000000000000" pitchFamily="2" charset="-78"/>
            </a:endParaRPr>
          </a:p>
          <a:p>
            <a:pPr algn="ctr"/>
            <a:r>
              <a:rPr lang="fa-IR" dirty="0" smtClean="0">
                <a:cs typeface="B Lotus" panose="00000400000000000000" pitchFamily="2" charset="-78"/>
              </a:rPr>
              <a:t>عناصر کالبدی شامل:</a:t>
            </a:r>
          </a:p>
          <a:p>
            <a:pPr algn="ctr" rtl="1">
              <a:buFontTx/>
              <a:buChar char="-"/>
            </a:pPr>
            <a:r>
              <a:rPr lang="fa-IR" dirty="0" smtClean="0">
                <a:cs typeface="B Lotus" panose="00000400000000000000" pitchFamily="2" charset="-78"/>
              </a:rPr>
              <a:t>تراکم بلوک ها</a:t>
            </a:r>
          </a:p>
          <a:p>
            <a:pPr algn="ctr" rtl="1">
              <a:buFontTx/>
              <a:buChar char="-"/>
            </a:pPr>
            <a:r>
              <a:rPr lang="fa-IR" dirty="0" smtClean="0">
                <a:cs typeface="B Lotus" panose="00000400000000000000" pitchFamily="2" charset="-78"/>
              </a:rPr>
              <a:t>اندازه بلوک ها</a:t>
            </a:r>
          </a:p>
          <a:p>
            <a:pPr algn="ctr" rtl="1">
              <a:buFontTx/>
              <a:buChar char="-"/>
            </a:pPr>
            <a:r>
              <a:rPr lang="fa-IR" dirty="0" smtClean="0">
                <a:cs typeface="B Lotus" panose="00000400000000000000" pitchFamily="2" charset="-78"/>
              </a:rPr>
              <a:t>کیفیت ابنیه</a:t>
            </a:r>
          </a:p>
          <a:p>
            <a:pPr algn="ctr" rtl="1">
              <a:buFontTx/>
              <a:buChar char="-"/>
            </a:pPr>
            <a:r>
              <a:rPr lang="fa-IR" dirty="0" smtClean="0">
                <a:cs typeface="B Lotus" panose="00000400000000000000" pitchFamily="2" charset="-78"/>
              </a:rPr>
              <a:t>پرو خالی( نقشه نولی)</a:t>
            </a:r>
          </a:p>
          <a:p>
            <a:pPr algn="ctr"/>
            <a:endParaRPr lang="en-US" dirty="0">
              <a:cs typeface="B Lotus" panose="00000400000000000000" pitchFamily="2" charset="-78"/>
            </a:endParaRPr>
          </a:p>
        </p:txBody>
      </p:sp>
      <p:cxnSp>
        <p:nvCxnSpPr>
          <p:cNvPr id="43" name="Straight Connector 42"/>
          <p:cNvCxnSpPr/>
          <p:nvPr/>
        </p:nvCxnSpPr>
        <p:spPr>
          <a:xfrm rot="10800000">
            <a:off x="3962400" y="57150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11" name="Rectangle 10"/>
          <p:cNvSpPr/>
          <p:nvPr/>
        </p:nvSpPr>
        <p:spPr>
          <a:xfrm>
            <a:off x="5302638" y="7620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pic>
        <p:nvPicPr>
          <p:cNvPr id="2" name="Picture 1"/>
          <p:cNvPicPr>
            <a:picLocks noChangeAspect="1"/>
          </p:cNvPicPr>
          <p:nvPr/>
        </p:nvPicPr>
        <p:blipFill>
          <a:blip r:embed="rId2"/>
          <a:srcRect/>
          <a:stretch>
            <a:fillRect/>
          </a:stretch>
        </p:blipFill>
        <p:spPr>
          <a:xfrm>
            <a:off x="380392" y="2002214"/>
            <a:ext cx="7011008" cy="371278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2"/>
          <p:cNvSpPr>
            <a:spLocks noGrp="1" noEditPoints="1" noChangeArrowheads="1"/>
          </p:cNvSpPr>
          <p:nvPr>
            <p:ph type="title"/>
          </p:nvPr>
        </p:nvSpPr>
        <p:spPr>
          <a:xfrm>
            <a:off x="609600" y="1909762"/>
            <a:ext cx="6962775" cy="1143000"/>
          </a:xfrm>
          <a:gradFill rotWithShape="1">
            <a:gsLst>
              <a:gs pos="0">
                <a:srgbClr val="FFFFCC">
                  <a:shade val="46275"/>
                </a:srgbClr>
              </a:gs>
              <a:gs pos="50000">
                <a:srgbClr val="FFFFCC"/>
              </a:gs>
              <a:gs pos="100000">
                <a:srgbClr val="FFFFCC">
                  <a:shade val="46275"/>
                </a:srgbClr>
              </a:gs>
            </a:gsLst>
            <a:lin ang="5400000" scaled="1"/>
          </a:gradFill>
        </p:spPr>
        <p:txBody>
          <a:bodyPr/>
          <a:lstStyle/>
          <a:p>
            <a:pPr eaLnBrk="1" hangingPunct="1"/>
            <a:r>
              <a:rPr lang="fa-IR" sz="3200" smtClean="0">
                <a:solidFill>
                  <a:srgbClr val="FF0000"/>
                </a:solidFill>
                <a:cs typeface="B Mitra" pitchFamily="2" charset="-78"/>
              </a:rPr>
              <a:t>نقاط قوت، نقاط ضعف، فرصت ها و تهدیدها</a:t>
            </a:r>
            <a:r>
              <a:rPr lang="en-US" sz="3200" smtClean="0">
                <a:solidFill>
                  <a:srgbClr val="FF0000"/>
                </a:solidFill>
                <a:cs typeface="B Mitra" pitchFamily="2" charset="-78"/>
              </a:rPr>
              <a:t> </a:t>
            </a:r>
          </a:p>
        </p:txBody>
      </p:sp>
      <p:graphicFrame>
        <p:nvGraphicFramePr>
          <p:cNvPr id="5" name="Group 103"/>
          <p:cNvGraphicFramePr/>
          <p:nvPr/>
        </p:nvGraphicFramePr>
        <p:xfrm>
          <a:off x="623887" y="3087687"/>
          <a:ext cx="6934200" cy="3380423"/>
        </p:xfrm>
        <a:graphic>
          <a:graphicData uri="http://schemas.openxmlformats.org/drawingml/2006/table">
            <a:tbl>
              <a:tblPr rtl="1"/>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tblGrid>
              <a:tr h="755650">
                <a:tc>
                  <a:txBody>
                    <a:bodyPr/>
                    <a:lstStyle/>
                    <a:p>
                      <a:pPr marL="342900" marR="0" indent="-342900" algn="ctr"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r>
                        <a:rPr kumimoji="0" lang="fa-IR" sz="2400" b="1" i="0" u="none" strike="noStrike" cap="none" baseline="0" dirty="0" smtClean="0">
                          <a:ln>
                            <a:noFill/>
                          </a:ln>
                          <a:solidFill>
                            <a:srgbClr val="800000"/>
                          </a:solidFill>
                          <a:effectLst/>
                          <a:latin typeface="Times New Roman" pitchFamily="18" charset="0"/>
                          <a:ea typeface="Times New Roman" pitchFamily="18" charset="0"/>
                          <a:cs typeface="B Mitra" pitchFamily="2" charset="-78"/>
                        </a:rPr>
                        <a:t>محیط خارجی</a:t>
                      </a:r>
                    </a:p>
                    <a:p>
                      <a:pPr marL="342900" marR="0" indent="-342900" algn="ctr"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r>
                        <a:rPr kumimoji="0" lang="fa-IR" sz="2400" b="1" i="0" u="none" strike="noStrike" cap="none" baseline="0" dirty="0" smtClean="0">
                          <a:ln>
                            <a:noFill/>
                          </a:ln>
                          <a:solidFill>
                            <a:srgbClr val="800000"/>
                          </a:solidFill>
                          <a:effectLst/>
                          <a:latin typeface="Times New Roman" pitchFamily="18" charset="0"/>
                          <a:ea typeface="Times New Roman" pitchFamily="18" charset="0"/>
                          <a:cs typeface="B Mitra" pitchFamily="2" charset="-78"/>
                        </a:rPr>
                        <a:t>(بالقوه)</a:t>
                      </a:r>
                      <a:endParaRPr kumimoji="0" lang="en-GB" sz="2400" b="1" i="0" u="none" strike="noStrike" cap="none" baseline="0" dirty="0" smtClean="0">
                        <a:ln>
                          <a:noFill/>
                        </a:ln>
                        <a:solidFill>
                          <a:srgbClr val="800000"/>
                        </a:solidFill>
                        <a:effectLst/>
                        <a:latin typeface="Times New Roman" pitchFamily="18" charset="0"/>
                        <a:ea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DFE"/>
                    </a:solidFill>
                  </a:tcPr>
                </a:tc>
                <a:tc>
                  <a:txBody>
                    <a:bodyPr/>
                    <a:lstStyle/>
                    <a:p>
                      <a:pPr marL="342900" marR="0" indent="-342900" algn="ctr" defTabSz="914400" rtl="1" eaLnBrk="1" fontAlgn="base" latinLnBrk="0" hangingPunct="1">
                        <a:lnSpc>
                          <a:spcPct val="100000"/>
                        </a:lnSpc>
                        <a:spcBef>
                          <a:spcPct val="0"/>
                        </a:spcBef>
                        <a:spcAft>
                          <a:spcPct val="0"/>
                        </a:spcAft>
                        <a:buSzPct val="100000"/>
                        <a:buFontTx/>
                        <a:buNone/>
                      </a:pPr>
                      <a:r>
                        <a:rPr kumimoji="0" lang="fa-IR" sz="2400" b="1" i="0" u="none" strike="noStrike" cap="none" baseline="0" dirty="0" smtClean="0">
                          <a:ln>
                            <a:noFill/>
                          </a:ln>
                          <a:solidFill>
                            <a:srgbClr val="800000"/>
                          </a:solidFill>
                          <a:effectLst/>
                          <a:latin typeface="Times New Roman" pitchFamily="18" charset="0"/>
                          <a:cs typeface="B Mitra" pitchFamily="2" charset="-78"/>
                        </a:rPr>
                        <a:t>محیط داخلی</a:t>
                      </a:r>
                    </a:p>
                    <a:p>
                      <a:pPr marL="342900" marR="0" indent="-342900" algn="ctr" defTabSz="914400" rtl="1" eaLnBrk="1" fontAlgn="base" latinLnBrk="0" hangingPunct="1">
                        <a:lnSpc>
                          <a:spcPct val="100000"/>
                        </a:lnSpc>
                        <a:spcBef>
                          <a:spcPct val="0"/>
                        </a:spcBef>
                        <a:spcAft>
                          <a:spcPct val="0"/>
                        </a:spcAft>
                        <a:buSzPct val="100000"/>
                        <a:buFontTx/>
                        <a:buNone/>
                      </a:pPr>
                      <a:r>
                        <a:rPr kumimoji="0" lang="fa-IR" sz="2400" b="1" i="0" u="none" strike="noStrike" cap="none" baseline="0" dirty="0" smtClean="0">
                          <a:ln>
                            <a:noFill/>
                          </a:ln>
                          <a:solidFill>
                            <a:srgbClr val="800000"/>
                          </a:solidFill>
                          <a:effectLst/>
                          <a:latin typeface="Times New Roman" pitchFamily="18" charset="0"/>
                          <a:cs typeface="B Mitra" pitchFamily="2" charset="-78"/>
                        </a:rPr>
                        <a:t>(بالفعل)</a:t>
                      </a:r>
                      <a:endParaRPr kumimoji="0" lang="en-GB" sz="2400" b="1" i="0" u="none" strike="noStrike" cap="none" baseline="0" dirty="0" smtClean="0">
                        <a:ln>
                          <a:noFill/>
                        </a:ln>
                        <a:solidFill>
                          <a:srgbClr val="800000"/>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DFE"/>
                    </a:solidFill>
                  </a:tcPr>
                </a:tc>
                <a:tc>
                  <a:txBody>
                    <a:bodyPr/>
                    <a:lstStyle/>
                    <a:p>
                      <a:pPr marL="0" marR="0" indent="0" algn="r" defTabSz="914400" rtl="1" eaLnBrk="1" fontAlgn="base" latinLnBrk="0" hangingPunct="1">
                        <a:lnSpc>
                          <a:spcPct val="100000"/>
                        </a:lnSpc>
                        <a:spcBef>
                          <a:spcPct val="20000"/>
                        </a:spcBef>
                        <a:spcAft>
                          <a:spcPct val="0"/>
                        </a:spcAft>
                        <a:buSzPct val="100000"/>
                        <a:buFontTx/>
                        <a:buNone/>
                      </a:pPr>
                      <a:endParaRPr kumimoji="0" lang="en-US" sz="2200" b="0" i="0" u="none" strike="noStrike" cap="none" baseline="0" smtClean="0">
                        <a:ln>
                          <a:noFill/>
                        </a:ln>
                        <a:solidFill>
                          <a:schemeClr val="tx1"/>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DFE"/>
                    </a:solidFill>
                  </a:tcPr>
                </a:tc>
                <a:extLst>
                  <a:ext uri="{0D108BD9-81ED-4DB2-BD59-A6C34878D82A}">
                    <a16:rowId xmlns:a16="http://schemas.microsoft.com/office/drawing/2014/main" val="10000"/>
                  </a:ext>
                </a:extLst>
              </a:tr>
              <a:tr h="1258888">
                <a:tc>
                  <a:txBody>
                    <a:bodyPr/>
                    <a:lstStyle/>
                    <a:p>
                      <a:pPr marL="342900" marR="0" indent="-342900" algn="l"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r>
                        <a:rPr kumimoji="0" lang="en-GB" sz="2200" b="1" i="0" u="none" strike="noStrike" cap="none" baseline="0" smtClean="0">
                          <a:ln>
                            <a:noFill/>
                          </a:ln>
                          <a:solidFill>
                            <a:srgbClr val="0000FF"/>
                          </a:solidFill>
                          <a:effectLst/>
                          <a:latin typeface="Times New Roman" pitchFamily="18" charset="0"/>
                          <a:ea typeface="Times New Roman" pitchFamily="18" charset="0"/>
                          <a:cs typeface="B Mitra" pitchFamily="2" charset="-78"/>
                        </a:rPr>
                        <a:t>Opportunity</a:t>
                      </a:r>
                      <a:endParaRPr kumimoji="0" lang="fa-IR" sz="2200" b="1" i="0" u="none" strike="noStrike" cap="none" baseline="0" smtClean="0">
                        <a:ln>
                          <a:noFill/>
                        </a:ln>
                        <a:solidFill>
                          <a:srgbClr val="0000FF"/>
                        </a:solidFill>
                        <a:effectLst/>
                        <a:latin typeface="Times New Roman" pitchFamily="18" charset="0"/>
                        <a:ea typeface="Times New Roman" pitchFamily="18" charset="0"/>
                        <a:cs typeface="B Mitra" pitchFamily="2" charset="-78"/>
                      </a:endParaRPr>
                    </a:p>
                    <a:p>
                      <a:pPr marL="342900" marR="0" indent="-342900" algn="l"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endParaRPr kumimoji="0" lang="fa-IR" sz="2200" b="1" i="0" u="none" strike="noStrike" cap="none" baseline="0" smtClean="0">
                        <a:ln>
                          <a:noFill/>
                        </a:ln>
                        <a:solidFill>
                          <a:srgbClr val="0000FF"/>
                        </a:solidFill>
                        <a:effectLst/>
                        <a:latin typeface="Times New Roman" pitchFamily="18" charset="0"/>
                        <a:ea typeface="Times New Roman" pitchFamily="18" charset="0"/>
                        <a:cs typeface="B Mitra" pitchFamily="2" charset="-78"/>
                      </a:endParaRPr>
                    </a:p>
                    <a:p>
                      <a:pPr marL="342900" marR="0" indent="-342900" algn="l"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r>
                        <a:rPr kumimoji="0" lang="fa-IR" sz="2200" b="1" i="0" u="none" strike="noStrike" cap="none" baseline="0" smtClean="0">
                          <a:ln>
                            <a:noFill/>
                          </a:ln>
                          <a:solidFill>
                            <a:srgbClr val="0000FF"/>
                          </a:solidFill>
                          <a:effectLst/>
                          <a:latin typeface="Times New Roman" pitchFamily="18" charset="0"/>
                          <a:ea typeface="Times New Roman" pitchFamily="18" charset="0"/>
                          <a:cs typeface="B Mitra" pitchFamily="2" charset="-78"/>
                        </a:rPr>
                        <a:t>فرصت ها</a:t>
                      </a:r>
                      <a:endParaRPr kumimoji="0" lang="en-GB" sz="2200" b="0" i="0" u="none" strike="noStrike" cap="none" baseline="0" smtClean="0">
                        <a:ln>
                          <a:noFill/>
                        </a:ln>
                        <a:solidFill>
                          <a:srgbClr val="0000FF"/>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8E8"/>
                    </a:solidFill>
                  </a:tcPr>
                </a:tc>
                <a:tc>
                  <a:txBody>
                    <a:bodyPr/>
                    <a:lstStyle/>
                    <a:p>
                      <a:pPr marL="342900" marR="0" indent="-342900" algn="l"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r>
                        <a:rPr kumimoji="0" lang="en-GB" sz="2200" b="1" i="0" u="none" strike="noStrike" cap="none" baseline="0" smtClean="0">
                          <a:ln>
                            <a:noFill/>
                          </a:ln>
                          <a:solidFill>
                            <a:srgbClr val="0000FF"/>
                          </a:solidFill>
                          <a:effectLst/>
                          <a:latin typeface="Times New Roman" pitchFamily="18" charset="0"/>
                          <a:cs typeface="B Mitra" pitchFamily="2" charset="-78"/>
                        </a:rPr>
                        <a:t>Strength</a:t>
                      </a:r>
                      <a:endParaRPr kumimoji="0" lang="fa-IR" sz="2200" b="1" i="0" u="none" strike="noStrike" cap="none" baseline="0" smtClean="0">
                        <a:ln>
                          <a:noFill/>
                        </a:ln>
                        <a:solidFill>
                          <a:srgbClr val="0000FF"/>
                        </a:solidFill>
                        <a:effectLst/>
                        <a:latin typeface="Times New Roman" pitchFamily="18" charset="0"/>
                        <a:cs typeface="B Mitra" pitchFamily="2" charset="-78"/>
                      </a:endParaRPr>
                    </a:p>
                    <a:p>
                      <a:pPr marL="342900" marR="0" indent="-342900" algn="l"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endParaRPr kumimoji="0" lang="fa-IR" sz="2200" b="1" i="0" u="none" strike="noStrike" cap="none" baseline="0" smtClean="0">
                        <a:ln>
                          <a:noFill/>
                        </a:ln>
                        <a:solidFill>
                          <a:srgbClr val="0000FF"/>
                        </a:solidFill>
                        <a:effectLst/>
                        <a:latin typeface="Times New Roman" pitchFamily="18" charset="0"/>
                        <a:cs typeface="B Mitra" pitchFamily="2" charset="-78"/>
                      </a:endParaRPr>
                    </a:p>
                    <a:p>
                      <a:pPr marL="342900" marR="0" indent="-342900" algn="l"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r>
                        <a:rPr kumimoji="0" lang="fa-IR" sz="2200" b="1" i="0" u="none" strike="noStrike" cap="none" baseline="0" smtClean="0">
                          <a:ln>
                            <a:noFill/>
                          </a:ln>
                          <a:solidFill>
                            <a:srgbClr val="0000FF"/>
                          </a:solidFill>
                          <a:effectLst/>
                          <a:latin typeface="Times New Roman" pitchFamily="18" charset="0"/>
                          <a:cs typeface="B Mitra" pitchFamily="2" charset="-78"/>
                        </a:rPr>
                        <a:t>نقاط قوت</a:t>
                      </a:r>
                      <a:endParaRPr kumimoji="0" lang="en-GB" sz="2200" b="1" i="0" u="none" strike="noStrike" cap="none" baseline="0" smtClean="0">
                        <a:ln>
                          <a:noFill/>
                        </a:ln>
                        <a:solidFill>
                          <a:srgbClr val="0000FF"/>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8E8"/>
                    </a:solidFill>
                  </a:tcPr>
                </a:tc>
                <a:tc>
                  <a:txBody>
                    <a:bodyPr/>
                    <a:lstStyle/>
                    <a:p>
                      <a:pPr marL="342900" marR="0" indent="-342900" algn="l"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r>
                        <a:rPr kumimoji="0" lang="en-GB" sz="2200" b="1" i="0" u="none" strike="noStrike" cap="none" baseline="0" smtClean="0">
                          <a:ln>
                            <a:noFill/>
                          </a:ln>
                          <a:solidFill>
                            <a:srgbClr val="660033"/>
                          </a:solidFill>
                          <a:effectLst/>
                          <a:latin typeface="Times New Roman" pitchFamily="18" charset="0"/>
                          <a:ea typeface="Times New Roman" pitchFamily="18" charset="0"/>
                          <a:cs typeface="B Mitra" pitchFamily="2" charset="-78"/>
                        </a:rPr>
                        <a:t>Positive Factor</a:t>
                      </a:r>
                      <a:endParaRPr kumimoji="0" lang="fa-IR" sz="2200" b="1" i="0" u="none" strike="noStrike" cap="none" baseline="0" smtClean="0">
                        <a:ln>
                          <a:noFill/>
                        </a:ln>
                        <a:solidFill>
                          <a:srgbClr val="660033"/>
                        </a:solidFill>
                        <a:effectLst/>
                        <a:latin typeface="Times New Roman" pitchFamily="18" charset="0"/>
                        <a:ea typeface="Times New Roman" pitchFamily="18" charset="0"/>
                        <a:cs typeface="B Mitra" pitchFamily="2" charset="-78"/>
                      </a:endParaRPr>
                    </a:p>
                    <a:p>
                      <a:pPr marL="342900" marR="0" indent="-342900" algn="l"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endParaRPr kumimoji="0" lang="fa-IR" sz="2200" b="1" i="0" u="none" strike="noStrike" cap="none" baseline="0" smtClean="0">
                        <a:ln>
                          <a:noFill/>
                        </a:ln>
                        <a:solidFill>
                          <a:srgbClr val="660033"/>
                        </a:solidFill>
                        <a:effectLst/>
                        <a:latin typeface="Times New Roman" pitchFamily="18" charset="0"/>
                        <a:ea typeface="Times New Roman" pitchFamily="18" charset="0"/>
                        <a:cs typeface="B Mitra" pitchFamily="2" charset="-78"/>
                      </a:endParaRPr>
                    </a:p>
                    <a:p>
                      <a:pPr marL="342900" marR="0" indent="-342900" algn="l"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r>
                        <a:rPr kumimoji="0" lang="fa-IR" sz="2200" b="1" i="0" u="none" strike="noStrike" cap="none" baseline="0" smtClean="0">
                          <a:ln>
                            <a:noFill/>
                          </a:ln>
                          <a:solidFill>
                            <a:srgbClr val="660033"/>
                          </a:solidFill>
                          <a:effectLst/>
                          <a:latin typeface="Times New Roman" pitchFamily="18" charset="0"/>
                          <a:ea typeface="Times New Roman" pitchFamily="18" charset="0"/>
                          <a:cs typeface="B Mitra" pitchFamily="2" charset="-78"/>
                        </a:rPr>
                        <a:t>عوامل مثبت</a:t>
                      </a:r>
                      <a:endParaRPr kumimoji="0" lang="en-GB" sz="2200" b="0" i="0" u="none" strike="noStrike" cap="none" baseline="0" smtClean="0">
                        <a:ln>
                          <a:noFill/>
                        </a:ln>
                        <a:solidFill>
                          <a:srgbClr val="660033"/>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DFE"/>
                    </a:solidFill>
                  </a:tcPr>
                </a:tc>
                <a:extLst>
                  <a:ext uri="{0D108BD9-81ED-4DB2-BD59-A6C34878D82A}">
                    <a16:rowId xmlns:a16="http://schemas.microsoft.com/office/drawing/2014/main" val="10001"/>
                  </a:ext>
                </a:extLst>
              </a:tr>
              <a:tr h="1298575">
                <a:tc>
                  <a:txBody>
                    <a:bodyPr/>
                    <a:lstStyle/>
                    <a:p>
                      <a:pPr marL="342900" marR="0" indent="-342900" algn="l"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r>
                        <a:rPr kumimoji="0" lang="en-GB" sz="2200" b="1" i="0" u="none" strike="noStrike" cap="none" baseline="0" smtClean="0">
                          <a:ln>
                            <a:noFill/>
                          </a:ln>
                          <a:solidFill>
                            <a:srgbClr val="0000FF"/>
                          </a:solidFill>
                          <a:effectLst/>
                          <a:latin typeface="Times New Roman" pitchFamily="18" charset="0"/>
                          <a:ea typeface="Times New Roman" pitchFamily="18" charset="0"/>
                          <a:cs typeface="B Mitra" pitchFamily="2" charset="-78"/>
                        </a:rPr>
                        <a:t>Threat</a:t>
                      </a:r>
                      <a:endParaRPr kumimoji="0" lang="fa-IR" sz="2200" b="1" i="0" u="none" strike="noStrike" cap="none" baseline="0" smtClean="0">
                        <a:ln>
                          <a:noFill/>
                        </a:ln>
                        <a:solidFill>
                          <a:srgbClr val="0000FF"/>
                        </a:solidFill>
                        <a:effectLst/>
                        <a:latin typeface="Times New Roman" pitchFamily="18" charset="0"/>
                        <a:ea typeface="Times New Roman" pitchFamily="18" charset="0"/>
                        <a:cs typeface="B Mitra" pitchFamily="2" charset="-78"/>
                      </a:endParaRPr>
                    </a:p>
                    <a:p>
                      <a:pPr marL="342900" marR="0" indent="-342900" algn="l"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endParaRPr kumimoji="0" lang="fa-IR" sz="2200" b="1" i="0" u="none" strike="noStrike" cap="none" baseline="0" smtClean="0">
                        <a:ln>
                          <a:noFill/>
                        </a:ln>
                        <a:solidFill>
                          <a:srgbClr val="0000FF"/>
                        </a:solidFill>
                        <a:effectLst/>
                        <a:latin typeface="Times New Roman" pitchFamily="18" charset="0"/>
                        <a:ea typeface="Times New Roman" pitchFamily="18" charset="0"/>
                        <a:cs typeface="B Mitra" pitchFamily="2" charset="-78"/>
                      </a:endParaRPr>
                    </a:p>
                    <a:p>
                      <a:pPr marL="342900" marR="0" indent="-342900" algn="l"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r>
                        <a:rPr kumimoji="0" lang="fa-IR" sz="2200" b="1" i="0" u="none" strike="noStrike" cap="none" baseline="0" smtClean="0">
                          <a:ln>
                            <a:noFill/>
                          </a:ln>
                          <a:solidFill>
                            <a:srgbClr val="0000FF"/>
                          </a:solidFill>
                          <a:effectLst/>
                          <a:latin typeface="Times New Roman" pitchFamily="18" charset="0"/>
                          <a:ea typeface="Times New Roman" pitchFamily="18" charset="0"/>
                          <a:cs typeface="B Mitra" pitchFamily="2" charset="-78"/>
                        </a:rPr>
                        <a:t>تهدید ها</a:t>
                      </a:r>
                      <a:endParaRPr kumimoji="0" lang="en-GB" sz="2200" b="0" i="0" u="none" strike="noStrike" cap="none" baseline="0" smtClean="0">
                        <a:ln>
                          <a:noFill/>
                        </a:ln>
                        <a:solidFill>
                          <a:srgbClr val="0000FF"/>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8E8"/>
                    </a:solidFill>
                  </a:tcPr>
                </a:tc>
                <a:tc>
                  <a:txBody>
                    <a:bodyPr/>
                    <a:lstStyle/>
                    <a:p>
                      <a:pPr marL="342900" marR="0" indent="-342900" algn="l"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r>
                        <a:rPr kumimoji="0" lang="en-GB" sz="2200" b="1" i="0" u="none" strike="noStrike" cap="none" baseline="0" smtClean="0">
                          <a:ln>
                            <a:noFill/>
                          </a:ln>
                          <a:solidFill>
                            <a:srgbClr val="0000FF"/>
                          </a:solidFill>
                          <a:effectLst/>
                          <a:latin typeface="Times New Roman" pitchFamily="18" charset="0"/>
                          <a:ea typeface="Times New Roman" pitchFamily="18" charset="0"/>
                          <a:cs typeface="B Mitra" pitchFamily="2" charset="-78"/>
                        </a:rPr>
                        <a:t>Weakness</a:t>
                      </a:r>
                      <a:endParaRPr kumimoji="0" lang="fa-IR" sz="2200" b="1" i="0" u="none" strike="noStrike" cap="none" baseline="0" smtClean="0">
                        <a:ln>
                          <a:noFill/>
                        </a:ln>
                        <a:solidFill>
                          <a:srgbClr val="0000FF"/>
                        </a:solidFill>
                        <a:effectLst/>
                        <a:latin typeface="Times New Roman" pitchFamily="18" charset="0"/>
                        <a:ea typeface="Times New Roman" pitchFamily="18" charset="0"/>
                        <a:cs typeface="B Mitra" pitchFamily="2" charset="-78"/>
                      </a:endParaRPr>
                    </a:p>
                    <a:p>
                      <a:pPr marL="342900" marR="0" indent="-342900" algn="l"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endParaRPr kumimoji="0" lang="fa-IR" sz="2200" b="1" i="0" u="none" strike="noStrike" cap="none" baseline="0" smtClean="0">
                        <a:ln>
                          <a:noFill/>
                        </a:ln>
                        <a:solidFill>
                          <a:srgbClr val="0000FF"/>
                        </a:solidFill>
                        <a:effectLst/>
                        <a:latin typeface="Times New Roman" pitchFamily="18" charset="0"/>
                        <a:ea typeface="Times New Roman" pitchFamily="18" charset="0"/>
                        <a:cs typeface="B Mitra" pitchFamily="2" charset="-78"/>
                      </a:endParaRPr>
                    </a:p>
                    <a:p>
                      <a:pPr marL="342900" marR="0" indent="-342900" algn="l" defTabSz="914400" rtl="1"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r>
                        <a:rPr kumimoji="0" lang="fa-IR" sz="2200" b="1" i="0" u="none" strike="noStrike" cap="none" baseline="0" smtClean="0">
                          <a:ln>
                            <a:noFill/>
                          </a:ln>
                          <a:solidFill>
                            <a:srgbClr val="0000FF"/>
                          </a:solidFill>
                          <a:effectLst/>
                          <a:latin typeface="Times New Roman" pitchFamily="18" charset="0"/>
                          <a:ea typeface="Times New Roman" pitchFamily="18" charset="0"/>
                          <a:cs typeface="B Mitra" pitchFamily="2" charset="-78"/>
                        </a:rPr>
                        <a:t>نقاط ضعف</a:t>
                      </a:r>
                      <a:endParaRPr kumimoji="0" lang="en-GB" sz="2200" b="0" i="0" u="none" strike="noStrike" cap="none" baseline="0" smtClean="0">
                        <a:ln>
                          <a:noFill/>
                        </a:ln>
                        <a:solidFill>
                          <a:srgbClr val="0000FF"/>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8E8"/>
                    </a:solidFill>
                  </a:tcPr>
                </a:tc>
                <a:tc>
                  <a:txBody>
                    <a:bodyPr/>
                    <a:lstStyle/>
                    <a:p>
                      <a:pPr marL="342900" marR="0" indent="-342900" algn="l" defTabSz="914400" rtl="0"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r>
                        <a:rPr kumimoji="0" lang="en-GB" sz="2200" b="1" i="0" u="none" strike="noStrike" cap="none" baseline="0" dirty="0" smtClean="0">
                          <a:ln>
                            <a:noFill/>
                          </a:ln>
                          <a:solidFill>
                            <a:srgbClr val="660033"/>
                          </a:solidFill>
                          <a:effectLst/>
                          <a:latin typeface="Times New Roman" pitchFamily="18" charset="0"/>
                          <a:ea typeface="Times New Roman" pitchFamily="18" charset="0"/>
                          <a:cs typeface="B Mitra" pitchFamily="2" charset="-78"/>
                        </a:rPr>
                        <a:t>Negative Factor</a:t>
                      </a:r>
                      <a:endParaRPr kumimoji="0" lang="fa-IR" sz="2200" b="1" i="0" u="none" strike="noStrike" cap="none" baseline="0" dirty="0" smtClean="0">
                        <a:ln>
                          <a:noFill/>
                        </a:ln>
                        <a:solidFill>
                          <a:srgbClr val="660033"/>
                        </a:solidFill>
                        <a:effectLst/>
                        <a:latin typeface="Times New Roman" pitchFamily="18" charset="0"/>
                        <a:ea typeface="Times New Roman" pitchFamily="18" charset="0"/>
                        <a:cs typeface="B Mitra" pitchFamily="2" charset="-78"/>
                      </a:endParaRPr>
                    </a:p>
                    <a:p>
                      <a:pPr marL="342900" marR="0" indent="-342900" algn="l" defTabSz="914400" rtl="0"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endParaRPr kumimoji="0" lang="fa-IR" sz="2200" b="1" i="0" u="none" strike="noStrike" cap="none" baseline="0" dirty="0" smtClean="0">
                        <a:ln>
                          <a:noFill/>
                        </a:ln>
                        <a:solidFill>
                          <a:srgbClr val="660033"/>
                        </a:solidFill>
                        <a:effectLst/>
                        <a:latin typeface="Times New Roman" pitchFamily="18" charset="0"/>
                        <a:ea typeface="Times New Roman" pitchFamily="18" charset="0"/>
                        <a:cs typeface="B Mitra" pitchFamily="2" charset="-78"/>
                      </a:endParaRPr>
                    </a:p>
                    <a:p>
                      <a:pPr marL="342900" marR="0" indent="-342900" algn="l" defTabSz="914400" rtl="0" eaLnBrk="1" fontAlgn="base" latinLnBrk="0" hangingPunct="1">
                        <a:lnSpc>
                          <a:spcPct val="100000"/>
                        </a:lnSpc>
                        <a:spcBef>
                          <a:spcPct val="0"/>
                        </a:spcBef>
                        <a:spcAft>
                          <a:spcPct val="0"/>
                        </a:spcAft>
                        <a:buSzPct val="100000"/>
                        <a:buFontTx/>
                        <a:buNone/>
                        <a:tabLst>
                          <a:tab pos="360363" algn="l"/>
                          <a:tab pos="539750" algn="l"/>
                          <a:tab pos="720725" algn="l"/>
                          <a:tab pos="1439863" algn="l"/>
                          <a:tab pos="2160588" algn="l"/>
                          <a:tab pos="2879725" algn="l"/>
                          <a:tab pos="3600450" algn="l"/>
                          <a:tab pos="4321175" algn="l"/>
                          <a:tab pos="5040313" algn="r"/>
                        </a:tabLst>
                      </a:pPr>
                      <a:r>
                        <a:rPr kumimoji="0" lang="fa-IR" sz="2200" b="1" i="0" u="none" strike="noStrike" cap="none" baseline="0" dirty="0" smtClean="0">
                          <a:ln>
                            <a:noFill/>
                          </a:ln>
                          <a:solidFill>
                            <a:srgbClr val="660033"/>
                          </a:solidFill>
                          <a:effectLst/>
                          <a:latin typeface="Times New Roman" pitchFamily="18" charset="0"/>
                          <a:ea typeface="Times New Roman" pitchFamily="18" charset="0"/>
                          <a:cs typeface="B Mitra" pitchFamily="2" charset="-78"/>
                        </a:rPr>
                        <a:t>عوامل منفی</a:t>
                      </a:r>
                      <a:endParaRPr kumimoji="0" lang="en-GB" sz="2200" b="0" i="0" u="none" strike="noStrike" cap="none" baseline="0" dirty="0" smtClean="0">
                        <a:ln>
                          <a:noFill/>
                        </a:ln>
                        <a:solidFill>
                          <a:srgbClr val="660033"/>
                        </a:solidFill>
                        <a:effectLst/>
                        <a:latin typeface="Times New Roman" pitchFamily="18" charset="0"/>
                        <a:cs typeface="B Mitra" pitchFamily="2" charset="-7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DFE"/>
                    </a:solidFill>
                  </a:tcPr>
                </a:tc>
                <a:extLst>
                  <a:ext uri="{0D108BD9-81ED-4DB2-BD59-A6C34878D82A}">
                    <a16:rowId xmlns:a16="http://schemas.microsoft.com/office/drawing/2014/main" val="10002"/>
                  </a:ext>
                </a:extLst>
              </a:tr>
            </a:tbl>
          </a:graphicData>
        </a:graphic>
      </p:graphicFrame>
      <p:sp>
        <p:nvSpPr>
          <p:cNvPr id="6" name="Rectangle 5"/>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Rectangle 9"/>
          <p:cNvSpPr/>
          <p:nvPr/>
        </p:nvSpPr>
        <p:spPr>
          <a:xfrm>
            <a:off x="5302638" y="7620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sp>
        <p:nvSpPr>
          <p:cNvPr id="11" name="TextBox 10"/>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11" name="Rectangle 10"/>
          <p:cNvSpPr/>
          <p:nvPr/>
        </p:nvSpPr>
        <p:spPr>
          <a:xfrm>
            <a:off x="5302638" y="7620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pic>
        <p:nvPicPr>
          <p:cNvPr id="3" name="Picture 2"/>
          <p:cNvPicPr>
            <a:picLocks noChangeAspect="1"/>
          </p:cNvPicPr>
          <p:nvPr/>
        </p:nvPicPr>
        <p:blipFill>
          <a:blip r:embed="rId2"/>
          <a:srcRect/>
          <a:stretch>
            <a:fillRect/>
          </a:stretch>
        </p:blipFill>
        <p:spPr>
          <a:xfrm>
            <a:off x="685800" y="2133600"/>
            <a:ext cx="7081659" cy="3722137"/>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11" name="Rectangle 10"/>
          <p:cNvSpPr/>
          <p:nvPr/>
        </p:nvSpPr>
        <p:spPr>
          <a:xfrm>
            <a:off x="5302638" y="7620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pic>
        <p:nvPicPr>
          <p:cNvPr id="2" name="Picture 1"/>
          <p:cNvPicPr>
            <a:picLocks noChangeAspect="1"/>
          </p:cNvPicPr>
          <p:nvPr/>
        </p:nvPicPr>
        <p:blipFill>
          <a:blip r:embed="rId2"/>
          <a:srcRect/>
          <a:stretch>
            <a:fillRect/>
          </a:stretch>
        </p:blipFill>
        <p:spPr>
          <a:xfrm>
            <a:off x="304800" y="2133600"/>
            <a:ext cx="7410450" cy="3819525"/>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11" name="Rectangle 10"/>
          <p:cNvSpPr/>
          <p:nvPr/>
        </p:nvSpPr>
        <p:spPr>
          <a:xfrm>
            <a:off x="5302638" y="7620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pic>
        <p:nvPicPr>
          <p:cNvPr id="3" name="Picture 2"/>
          <p:cNvPicPr>
            <a:picLocks noChangeAspect="1"/>
          </p:cNvPicPr>
          <p:nvPr/>
        </p:nvPicPr>
        <p:blipFill>
          <a:blip r:embed="rId2"/>
          <a:srcRect/>
          <a:stretch>
            <a:fillRect/>
          </a:stretch>
        </p:blipFill>
        <p:spPr>
          <a:xfrm>
            <a:off x="228600" y="2209800"/>
            <a:ext cx="7612856" cy="35052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11" name="Rectangle 10"/>
          <p:cNvSpPr/>
          <p:nvPr/>
        </p:nvSpPr>
        <p:spPr>
          <a:xfrm>
            <a:off x="5302638" y="7620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en-US" sz="2400" dirty="0" smtClean="0">
                <a:latin typeface="Adobe Garamond Pro Bold" panose="02020702060506020403" pitchFamily="18" charset="0"/>
                <a:cs typeface="B Mitra" pitchFamily="2" charset="-78"/>
              </a:rPr>
              <a:t>SWOT</a:t>
            </a:r>
            <a:endParaRPr lang="en-US" sz="2400" dirty="0">
              <a:latin typeface="Adobe Garamond Pro Bold" panose="02020702060506020403" pitchFamily="18" charset="0"/>
              <a:cs typeface="B Mitra" pitchFamily="2" charset="-78"/>
            </a:endParaRPr>
          </a:p>
        </p:txBody>
      </p:sp>
      <p:pic>
        <p:nvPicPr>
          <p:cNvPr id="2" name="Picture 1"/>
          <p:cNvPicPr>
            <a:picLocks noChangeAspect="1"/>
          </p:cNvPicPr>
          <p:nvPr/>
        </p:nvPicPr>
        <p:blipFill>
          <a:blip r:embed="rId2"/>
          <a:srcRect/>
          <a:stretch>
            <a:fillRect/>
          </a:stretch>
        </p:blipFill>
        <p:spPr>
          <a:xfrm>
            <a:off x="533400" y="2133600"/>
            <a:ext cx="7162681" cy="3262313"/>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panose="020F0502020204030204" pitchFamily="34" charset="0"/>
                <a:ea typeface="+mn-ea"/>
                <a:cs typeface="B Homa" pitchFamily="2" charset="-78"/>
              </a:rPr>
              <a:t>فرایند برنامه شناخت و تحلیل فضای شهری</a:t>
            </a:r>
            <a:endParaRPr lang="en-US" sz="2400" kern="1200" dirty="0">
              <a:solidFill>
                <a:prstClr val="white"/>
              </a:solidFill>
              <a:latin typeface="Calibri" panose="020F0502020204030204" pitchFamily="34" charset="0"/>
              <a:ea typeface="+mn-ea"/>
              <a:cs typeface="B Homa" pitchFamily="2" charset="-78"/>
            </a:endParaRPr>
          </a:p>
        </p:txBody>
      </p:sp>
      <p:sp>
        <p:nvSpPr>
          <p:cNvPr id="38" name="Rectangle 37"/>
          <p:cNvSpPr/>
          <p:nvPr/>
        </p:nvSpPr>
        <p:spPr>
          <a:xfrm>
            <a:off x="5029200" y="533400"/>
            <a:ext cx="3061140" cy="914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en-US" sz="2400" kern="1200" dirty="0" smtClean="0">
                <a:solidFill>
                  <a:prstClr val="white"/>
                </a:solidFill>
                <a:latin typeface="Blackoak Std" panose="04050907060602020202" pitchFamily="82" charset="0"/>
                <a:cs typeface="B Mitra" pitchFamily="2" charset="-78"/>
              </a:rPr>
              <a:t>SWOT</a:t>
            </a:r>
            <a:endParaRPr lang="en-US" sz="2400" kern="1200" dirty="0">
              <a:solidFill>
                <a:prstClr val="white"/>
              </a:solidFill>
              <a:latin typeface="Blackoak Std" panose="04050907060602020202" pitchFamily="82" charset="0"/>
              <a:cs typeface="B Mitra" pitchFamily="2" charset="-78"/>
            </a:endParaRPr>
          </a:p>
        </p:txBody>
      </p:sp>
      <p:sp>
        <p:nvSpPr>
          <p:cNvPr id="25" name="Rectangle 24"/>
          <p:cNvSpPr/>
          <p:nvPr/>
        </p:nvSpPr>
        <p:spPr>
          <a:xfrm>
            <a:off x="3048000" y="28956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a:solidFill>
                  <a:prstClr val="white"/>
                </a:solidFill>
                <a:latin typeface="Calibri" panose="020F0502020204030204" pitchFamily="34" charset="0"/>
                <a:ea typeface="+mn-ea"/>
                <a:cs typeface="B Mitra" pitchFamily="2" charset="-78"/>
              </a:rPr>
              <a:t>نمونه های مشابه</a:t>
            </a:r>
            <a:endParaRPr lang="en-US" sz="2400" kern="1200" dirty="0">
              <a:solidFill>
                <a:prstClr val="white"/>
              </a:solidFill>
              <a:latin typeface="Calibri" panose="020F0502020204030204" pitchFamily="34" charset="0"/>
              <a:ea typeface="+mn-ea"/>
              <a:cs typeface="B Mitra" pitchFamily="2" charset="-7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a:xfrm>
            <a:off x="0" y="0"/>
            <a:ext cx="9144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panose="020F0502020204030204" pitchFamily="34" charset="0"/>
                <a:ea typeface="+mn-ea"/>
                <a:cs typeface="B Homa" pitchFamily="2" charset="-78"/>
              </a:rPr>
              <a:t>فرایند برنامه شناخت و تحلیل فضای شهری</a:t>
            </a:r>
            <a:endParaRPr lang="en-US" sz="2400" kern="1200" dirty="0">
              <a:solidFill>
                <a:prstClr val="white"/>
              </a:solidFill>
              <a:latin typeface="Calibri" panose="020F0502020204030204" pitchFamily="34" charset="0"/>
              <a:ea typeface="+mn-ea"/>
              <a:cs typeface="B Homa" pitchFamily="2" charset="-78"/>
            </a:endParaRPr>
          </a:p>
        </p:txBody>
      </p:sp>
      <p:sp>
        <p:nvSpPr>
          <p:cNvPr id="38" name="Rectangle 37"/>
          <p:cNvSpPr/>
          <p:nvPr/>
        </p:nvSpPr>
        <p:spPr>
          <a:xfrm>
            <a:off x="5029200" y="533400"/>
            <a:ext cx="3061140" cy="914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en-US" sz="2400" kern="1200" dirty="0" smtClean="0">
                <a:solidFill>
                  <a:prstClr val="white"/>
                </a:solidFill>
                <a:latin typeface="Blackoak Std" panose="04050907060602020202" pitchFamily="82" charset="0"/>
                <a:cs typeface="B Mitra" pitchFamily="2" charset="-78"/>
              </a:rPr>
              <a:t>SWOT</a:t>
            </a:r>
            <a:endParaRPr lang="en-US" sz="2400" kern="1200" dirty="0">
              <a:solidFill>
                <a:prstClr val="white"/>
              </a:solidFill>
              <a:latin typeface="Blackoak Std" panose="04050907060602020202" pitchFamily="82" charset="0"/>
              <a:cs typeface="B Mitra" pitchFamily="2" charset="-78"/>
            </a:endParaRPr>
          </a:p>
        </p:txBody>
      </p:sp>
      <p:sp>
        <p:nvSpPr>
          <p:cNvPr id="10" name="Rectangle 9"/>
          <p:cNvSpPr/>
          <p:nvPr/>
        </p:nvSpPr>
        <p:spPr>
          <a:xfrm>
            <a:off x="414848" y="533400"/>
            <a:ext cx="3061140" cy="914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2400" dirty="0">
                <a:solidFill>
                  <a:prstClr val="white"/>
                </a:solidFill>
                <a:latin typeface="Blackoak Std" panose="04050907060602020202" pitchFamily="82" charset="0"/>
                <a:cs typeface="B Mitra" pitchFamily="2" charset="-78"/>
              </a:rPr>
              <a:t>برنامه استراتژیک </a:t>
            </a:r>
          </a:p>
          <a:p>
            <a:pPr algn="ctr"/>
            <a:r>
              <a:rPr lang="fa-IR" sz="2400" dirty="0">
                <a:solidFill>
                  <a:prstClr val="white"/>
                </a:solidFill>
                <a:latin typeface="Blackoak Std" panose="04050907060602020202" pitchFamily="82" charset="0"/>
                <a:cs typeface="B Mitra" pitchFamily="2" charset="-78"/>
              </a:rPr>
              <a:t>  گرگان    1404</a:t>
            </a:r>
          </a:p>
        </p:txBody>
      </p:sp>
      <p:graphicFrame>
        <p:nvGraphicFramePr>
          <p:cNvPr id="2" name="Table 1"/>
          <p:cNvGraphicFramePr>
            <a:graphicFrameLocks noGrp="1"/>
          </p:cNvGraphicFramePr>
          <p:nvPr/>
        </p:nvGraphicFramePr>
        <p:xfrm>
          <a:off x="609600" y="1752600"/>
          <a:ext cx="7128952" cy="5257801"/>
        </p:xfrm>
        <a:graphic>
          <a:graphicData uri="http://schemas.openxmlformats.org/drawingml/2006/table">
            <a:tbl>
              <a:tblPr rtl="1" firstRow="1" firstCol="1" bandRow="1" bandCol="1">
                <a:tableStyleId>{5C22544A-7EE6-4342-B048-85BDC9FD1C3A}</a:tableStyleId>
              </a:tblPr>
              <a:tblGrid>
                <a:gridCol w="7128952">
                  <a:extLst>
                    <a:ext uri="{9D8B030D-6E8A-4147-A177-3AD203B41FA5}">
                      <a16:colId xmlns:a16="http://schemas.microsoft.com/office/drawing/2014/main" val="20000"/>
                    </a:ext>
                  </a:extLst>
                </a:gridCol>
              </a:tblGrid>
              <a:tr h="118872">
                <a:tc>
                  <a:txBody>
                    <a:bodyPr/>
                    <a:lstStyle/>
                    <a:p>
                      <a:pPr marL="0" marR="0" algn="r" rtl="1">
                        <a:lnSpc>
                          <a:spcPct val="115000"/>
                        </a:lnSpc>
                        <a:spcBef>
                          <a:spcPts val="0"/>
                        </a:spcBef>
                        <a:spcAft>
                          <a:spcPts val="0"/>
                        </a:spcAft>
                        <a:tabLst>
                          <a:tab pos="240665" algn="r"/>
                        </a:tabLst>
                      </a:pPr>
                      <a:r>
                        <a:rPr lang="fa-IR" sz="2000" dirty="0">
                          <a:effectLst/>
                          <a:cs typeface="B Lotus" panose="00000400000000000000" pitchFamily="2" charset="-78"/>
                        </a:rPr>
                        <a:t>قوت‏</a:t>
                      </a:r>
                      <a:r>
                        <a:rPr lang="fa-IR" sz="2000" dirty="0" smtClean="0">
                          <a:effectLst/>
                          <a:cs typeface="B Lotus" panose="00000400000000000000" pitchFamily="2" charset="-78"/>
                        </a:rPr>
                        <a:t>ها</a:t>
                      </a:r>
                      <a:r>
                        <a:rPr lang="en-US" sz="2000" dirty="0" smtClean="0">
                          <a:effectLst/>
                          <a:cs typeface="B Lotus" panose="00000400000000000000" pitchFamily="2" charset="-78"/>
                        </a:rPr>
                        <a:t>)   </a:t>
                      </a:r>
                      <a:r>
                        <a:rPr lang="fa-IR" sz="2000" dirty="0" smtClean="0">
                          <a:effectLst/>
                          <a:cs typeface="B Lotus" panose="00000400000000000000" pitchFamily="2" charset="-78"/>
                        </a:rPr>
                        <a:t>کمیته عمران</a:t>
                      </a:r>
                      <a:r>
                        <a:rPr lang="en-US" sz="2000" dirty="0" smtClean="0">
                          <a:effectLst/>
                          <a:cs typeface="B Lotus" panose="00000400000000000000" pitchFamily="2" charset="-78"/>
                        </a:rPr>
                        <a:t>(</a:t>
                      </a:r>
                      <a:endParaRPr lang="en-US" sz="2000" dirty="0">
                        <a:effectLst/>
                        <a:latin typeface="Calibri" panose="020F0502020204030204" pitchFamily="34" charset="0"/>
                        <a:ea typeface="Calibri" panose="020F0502020204030204" pitchFamily="34" charset="0"/>
                        <a:cs typeface="B Lotus" panose="00000400000000000000" pitchFamily="2" charset="-78"/>
                      </a:endParaRPr>
                    </a:p>
                  </a:txBody>
                  <a:tcPr marL="50601" marR="50601" marT="0" marB="0"/>
                </a:tc>
                <a:extLst>
                  <a:ext uri="{0D108BD9-81ED-4DB2-BD59-A6C34878D82A}">
                    <a16:rowId xmlns:a16="http://schemas.microsoft.com/office/drawing/2014/main" val="10000"/>
                  </a:ext>
                </a:extLst>
              </a:tr>
              <a:tr h="2852928">
                <a:tc>
                  <a:txBody>
                    <a:bodyPr/>
                    <a:lstStyle/>
                    <a:p>
                      <a:pPr marL="0" marR="0" algn="just" rtl="1">
                        <a:lnSpc>
                          <a:spcPct val="115000"/>
                        </a:lnSpc>
                        <a:spcBef>
                          <a:spcPts val="0"/>
                        </a:spcBef>
                        <a:spcAft>
                          <a:spcPts val="0"/>
                        </a:spcAft>
                      </a:pPr>
                      <a:r>
                        <a:rPr lang="fa-IR" sz="2000" dirty="0">
                          <a:effectLst/>
                          <a:cs typeface="B Lotus" panose="00000400000000000000" pitchFamily="2" charset="-78"/>
                        </a:rPr>
                        <a:t>1. </a:t>
                      </a:r>
                      <a:r>
                        <a:rPr lang="ar-SA" sz="2000" dirty="0">
                          <a:effectLst/>
                          <a:cs typeface="B Lotus" panose="00000400000000000000" pitchFamily="2" charset="-78"/>
                        </a:rPr>
                        <a:t>وجود مديران و كارشناسان متخصص در شهرداري</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2. </a:t>
                      </a:r>
                      <a:r>
                        <a:rPr lang="ar-SA" sz="2000" dirty="0">
                          <a:effectLst/>
                          <a:cs typeface="B Lotus" panose="00000400000000000000" pitchFamily="2" charset="-78"/>
                        </a:rPr>
                        <a:t>شناسائي گره هاي بحراني در زمان سيلاب</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3. </a:t>
                      </a:r>
                      <a:r>
                        <a:rPr lang="ar-SA" sz="2000" dirty="0">
                          <a:effectLst/>
                          <a:cs typeface="B Lotus" panose="00000400000000000000" pitchFamily="2" charset="-78"/>
                        </a:rPr>
                        <a:t>وجود سازمان فرهنگي ورزشي و روابط عمومی دربخش آموزش شهروندي</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4. </a:t>
                      </a:r>
                      <a:r>
                        <a:rPr lang="ar-SA" sz="2000" dirty="0">
                          <a:effectLst/>
                          <a:cs typeface="B Lotus" panose="00000400000000000000" pitchFamily="2" charset="-78"/>
                        </a:rPr>
                        <a:t>وجود مطالعات آبهاي سطحي</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 5. </a:t>
                      </a:r>
                      <a:r>
                        <a:rPr lang="ar-SA" sz="2000" dirty="0">
                          <a:effectLst/>
                          <a:cs typeface="B Lotus" panose="00000400000000000000" pitchFamily="2" charset="-78"/>
                        </a:rPr>
                        <a:t>اجراي اكثر كانال هاي درجه يك</a:t>
                      </a:r>
                      <a:r>
                        <a:rPr lang="fa-IR" sz="2000" dirty="0">
                          <a:effectLst/>
                          <a:cs typeface="B Lotus" panose="00000400000000000000" pitchFamily="2" charset="-78"/>
                        </a:rPr>
                        <a:t> (</a:t>
                      </a:r>
                      <a:r>
                        <a:rPr lang="ar-SA" sz="2000" dirty="0">
                          <a:effectLst/>
                          <a:cs typeface="B Lotus" panose="00000400000000000000" pitchFamily="2" charset="-78"/>
                        </a:rPr>
                        <a:t>رينگ اصلي</a:t>
                      </a:r>
                      <a:r>
                        <a:rPr lang="fa-IR" sz="2000" dirty="0">
                          <a:effectLst/>
                          <a:cs typeface="B Lotus" panose="00000400000000000000" pitchFamily="2" charset="-78"/>
                        </a:rPr>
                        <a:t>)</a:t>
                      </a:r>
                      <a:r>
                        <a:rPr lang="ar-SA" sz="2000" dirty="0">
                          <a:effectLst/>
                          <a:cs typeface="B Lotus" panose="00000400000000000000" pitchFamily="2" charset="-78"/>
                        </a:rPr>
                        <a:t>براساس مطالعات مشاور آبهاي سطحی</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6. </a:t>
                      </a:r>
                      <a:r>
                        <a:rPr lang="ar-SA" sz="2000" dirty="0">
                          <a:effectLst/>
                          <a:cs typeface="B Lotus" panose="00000400000000000000" pitchFamily="2" charset="-78"/>
                        </a:rPr>
                        <a:t>وجود روابط عمومی در شهرداری</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7. </a:t>
                      </a:r>
                      <a:r>
                        <a:rPr lang="ar-SA" sz="2000" dirty="0">
                          <a:effectLst/>
                          <a:cs typeface="B Lotus" panose="00000400000000000000" pitchFamily="2" charset="-78"/>
                        </a:rPr>
                        <a:t>وجود قوانین مدون در شهرداری</a:t>
                      </a:r>
                      <a:r>
                        <a:rPr lang="fa-IR" sz="2000" dirty="0">
                          <a:effectLst/>
                          <a:cs typeface="B Lotus" panose="00000400000000000000" pitchFamily="2" charset="-78"/>
                        </a:rPr>
                        <a:t> (</a:t>
                      </a:r>
                      <a:r>
                        <a:rPr lang="ar-SA" sz="2000" dirty="0">
                          <a:effectLst/>
                          <a:cs typeface="B Lotus" panose="00000400000000000000" pitchFamily="2" charset="-78"/>
                        </a:rPr>
                        <a:t>خدمات شهری</a:t>
                      </a:r>
                      <a:r>
                        <a:rPr lang="fa-IR" sz="2000" dirty="0">
                          <a:effectLst/>
                          <a:cs typeface="B Lotus" panose="00000400000000000000" pitchFamily="2" charset="-78"/>
                        </a:rPr>
                        <a:t>)</a:t>
                      </a:r>
                      <a:r>
                        <a:rPr lang="ar-SA" sz="2000" dirty="0">
                          <a:effectLst/>
                          <a:cs typeface="B Lotus" panose="00000400000000000000" pitchFamily="2" charset="-78"/>
                        </a:rPr>
                        <a:t>برای برخورد با ورود فاضلاب منازل به درون کانالها</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8. </a:t>
                      </a:r>
                      <a:r>
                        <a:rPr lang="ar-SA" sz="2000" dirty="0">
                          <a:effectLst/>
                          <a:cs typeface="B Lotus" panose="00000400000000000000" pitchFamily="2" charset="-78"/>
                        </a:rPr>
                        <a:t>وجود طرح تفصیلی و جامع برای ایجاد فضای سبز و پارک جنگلی در اراضی شیب دار</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9. </a:t>
                      </a:r>
                      <a:r>
                        <a:rPr lang="ar-SA" sz="2000" dirty="0">
                          <a:effectLst/>
                          <a:cs typeface="B Lotus" panose="00000400000000000000" pitchFamily="2" charset="-78"/>
                        </a:rPr>
                        <a:t>تهیه نقشه های هوایی به هنگام و قابلیت </a:t>
                      </a:r>
                      <a:r>
                        <a:rPr lang="en-US" sz="2000" dirty="0">
                          <a:effectLst/>
                          <a:cs typeface="B Lotus" panose="00000400000000000000" pitchFamily="2" charset="-78"/>
                        </a:rPr>
                        <a:t>GIS </a:t>
                      </a:r>
                      <a:r>
                        <a:rPr lang="ar-SA" sz="2000" dirty="0">
                          <a:effectLst/>
                          <a:cs typeface="B Lotus" panose="00000400000000000000" pitchFamily="2" charset="-78"/>
                        </a:rPr>
                        <a:t>نمودن کانالها</a:t>
                      </a:r>
                      <a:endParaRPr lang="en-US" sz="2000" dirty="0">
                        <a:effectLst/>
                        <a:cs typeface="B Lotus" panose="00000400000000000000" pitchFamily="2" charset="-78"/>
                      </a:endParaRPr>
                    </a:p>
                    <a:p>
                      <a:pPr marL="0" marR="0" algn="just" rtl="1">
                        <a:lnSpc>
                          <a:spcPct val="115000"/>
                        </a:lnSpc>
                        <a:spcBef>
                          <a:spcPts val="0"/>
                        </a:spcBef>
                        <a:spcAft>
                          <a:spcPts val="0"/>
                        </a:spcAft>
                      </a:pPr>
                      <a:r>
                        <a:rPr lang="fa-IR" sz="2000" dirty="0">
                          <a:effectLst/>
                          <a:cs typeface="B Lotus" panose="00000400000000000000" pitchFamily="2" charset="-78"/>
                        </a:rPr>
                        <a:t>10 . </a:t>
                      </a:r>
                      <a:r>
                        <a:rPr lang="ar-SA" sz="2000" dirty="0">
                          <a:effectLst/>
                          <a:cs typeface="B Lotus" panose="00000400000000000000" pitchFamily="2" charset="-78"/>
                        </a:rPr>
                        <a:t>وجود پارك ترافيك در سطح </a:t>
                      </a:r>
                      <a:r>
                        <a:rPr lang="ar-SA" sz="2000" dirty="0" smtClean="0">
                          <a:effectLst/>
                          <a:cs typeface="B Lotus" panose="00000400000000000000" pitchFamily="2" charset="-78"/>
                        </a:rPr>
                        <a:t>شهر</a:t>
                      </a:r>
                      <a:endParaRPr lang="en-US" sz="2000" dirty="0">
                        <a:effectLst/>
                        <a:cs typeface="B Lotus" panose="00000400000000000000" pitchFamily="2" charset="-78"/>
                      </a:endParaRPr>
                    </a:p>
                  </a:txBody>
                  <a:tcPr marL="50601" marR="50601" marT="0" marB="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panose="020F0502020204030204" pitchFamily="34" charset="0"/>
                <a:ea typeface="+mn-ea"/>
                <a:cs typeface="B Homa" pitchFamily="2" charset="-78"/>
              </a:rPr>
              <a:t>فرایند برنامه شناخت و تحلیل فضای شهری</a:t>
            </a:r>
            <a:endParaRPr lang="en-US" sz="2400" kern="1200" dirty="0">
              <a:solidFill>
                <a:prstClr val="white"/>
              </a:solidFill>
              <a:latin typeface="Calibri" panose="020F0502020204030204" pitchFamily="34" charset="0"/>
              <a:ea typeface="+mn-ea"/>
              <a:cs typeface="B Homa" pitchFamily="2" charset="-78"/>
            </a:endParaRPr>
          </a:p>
        </p:txBody>
      </p:sp>
      <p:sp>
        <p:nvSpPr>
          <p:cNvPr id="38" name="Rectangle 37"/>
          <p:cNvSpPr/>
          <p:nvPr/>
        </p:nvSpPr>
        <p:spPr>
          <a:xfrm>
            <a:off x="5029200" y="533400"/>
            <a:ext cx="3061140" cy="914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en-US" sz="2400" kern="1200" dirty="0" smtClean="0">
                <a:solidFill>
                  <a:prstClr val="white"/>
                </a:solidFill>
                <a:latin typeface="Blackoak Std" panose="04050907060602020202" pitchFamily="82" charset="0"/>
                <a:cs typeface="B Mitra" pitchFamily="2" charset="-78"/>
              </a:rPr>
              <a:t>SWOT</a:t>
            </a:r>
            <a:endParaRPr lang="en-US" sz="2400" kern="1200" dirty="0">
              <a:solidFill>
                <a:prstClr val="white"/>
              </a:solidFill>
              <a:latin typeface="Blackoak Std" panose="04050907060602020202" pitchFamily="82" charset="0"/>
              <a:cs typeface="B Mitra" pitchFamily="2" charset="-78"/>
            </a:endParaRPr>
          </a:p>
        </p:txBody>
      </p:sp>
      <p:sp>
        <p:nvSpPr>
          <p:cNvPr id="10" name="Rectangle 9"/>
          <p:cNvSpPr/>
          <p:nvPr/>
        </p:nvSpPr>
        <p:spPr>
          <a:xfrm>
            <a:off x="414848" y="533400"/>
            <a:ext cx="3061140" cy="914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2400" dirty="0">
                <a:solidFill>
                  <a:prstClr val="white"/>
                </a:solidFill>
                <a:latin typeface="Blackoak Std" panose="04050907060602020202" pitchFamily="82" charset="0"/>
                <a:cs typeface="B Mitra" pitchFamily="2" charset="-78"/>
              </a:rPr>
              <a:t>برنامه استراتژیک </a:t>
            </a:r>
          </a:p>
          <a:p>
            <a:pPr algn="ctr"/>
            <a:r>
              <a:rPr lang="fa-IR" sz="2400" dirty="0">
                <a:solidFill>
                  <a:prstClr val="white"/>
                </a:solidFill>
                <a:latin typeface="Blackoak Std" panose="04050907060602020202" pitchFamily="82" charset="0"/>
                <a:cs typeface="B Mitra" pitchFamily="2" charset="-78"/>
              </a:rPr>
              <a:t>  گرگان    1404</a:t>
            </a:r>
          </a:p>
        </p:txBody>
      </p:sp>
      <p:graphicFrame>
        <p:nvGraphicFramePr>
          <p:cNvPr id="2" name="Table 1"/>
          <p:cNvGraphicFramePr>
            <a:graphicFrameLocks noGrp="1"/>
          </p:cNvGraphicFramePr>
          <p:nvPr/>
        </p:nvGraphicFramePr>
        <p:xfrm>
          <a:off x="609600" y="1752600"/>
          <a:ext cx="7128952" cy="4556761"/>
        </p:xfrm>
        <a:graphic>
          <a:graphicData uri="http://schemas.openxmlformats.org/drawingml/2006/table">
            <a:tbl>
              <a:tblPr rtl="1" firstRow="1" firstCol="1" bandRow="1" bandCol="1">
                <a:tableStyleId>{5C22544A-7EE6-4342-B048-85BDC9FD1C3A}</a:tableStyleId>
              </a:tblPr>
              <a:tblGrid>
                <a:gridCol w="7128952">
                  <a:extLst>
                    <a:ext uri="{9D8B030D-6E8A-4147-A177-3AD203B41FA5}">
                      <a16:colId xmlns:a16="http://schemas.microsoft.com/office/drawing/2014/main" val="20000"/>
                    </a:ext>
                  </a:extLst>
                </a:gridCol>
              </a:tblGrid>
              <a:tr h="118872">
                <a:tc>
                  <a:txBody>
                    <a:bodyPr/>
                    <a:lstStyle/>
                    <a:p>
                      <a:pPr marL="0" marR="0" algn="r" rtl="1">
                        <a:lnSpc>
                          <a:spcPct val="115000"/>
                        </a:lnSpc>
                        <a:spcBef>
                          <a:spcPts val="0"/>
                        </a:spcBef>
                        <a:spcAft>
                          <a:spcPts val="0"/>
                        </a:spcAft>
                        <a:tabLst>
                          <a:tab pos="240665" algn="r"/>
                        </a:tabLst>
                      </a:pPr>
                      <a:r>
                        <a:rPr lang="fa-IR" sz="2000" dirty="0" smtClean="0">
                          <a:effectLst/>
                          <a:cs typeface="B Lotus" panose="00000400000000000000" pitchFamily="2" charset="-78"/>
                        </a:rPr>
                        <a:t>ضعف ها</a:t>
                      </a:r>
                      <a:r>
                        <a:rPr lang="en-US" sz="2000" dirty="0" smtClean="0">
                          <a:effectLst/>
                          <a:cs typeface="B Lotus" panose="00000400000000000000" pitchFamily="2" charset="-78"/>
                        </a:rPr>
                        <a:t>)   </a:t>
                      </a:r>
                      <a:r>
                        <a:rPr lang="fa-IR" sz="2000" dirty="0" smtClean="0">
                          <a:effectLst/>
                          <a:cs typeface="B Lotus" panose="00000400000000000000" pitchFamily="2" charset="-78"/>
                        </a:rPr>
                        <a:t>کمیته عمران</a:t>
                      </a:r>
                      <a:r>
                        <a:rPr lang="en-US" sz="2000" dirty="0" smtClean="0">
                          <a:effectLst/>
                          <a:cs typeface="B Lotus" panose="00000400000000000000" pitchFamily="2" charset="-78"/>
                        </a:rPr>
                        <a:t>(</a:t>
                      </a:r>
                      <a:endParaRPr lang="en-US" sz="2000" dirty="0">
                        <a:effectLst/>
                        <a:latin typeface="Calibri" panose="020F0502020204030204" pitchFamily="34" charset="0"/>
                        <a:ea typeface="Calibri" panose="020F0502020204030204" pitchFamily="34" charset="0"/>
                        <a:cs typeface="B Lotus" panose="00000400000000000000" pitchFamily="2" charset="-78"/>
                      </a:endParaRPr>
                    </a:p>
                  </a:txBody>
                  <a:tcPr marL="50601" marR="50601" marT="0" marB="0"/>
                </a:tc>
                <a:extLst>
                  <a:ext uri="{0D108BD9-81ED-4DB2-BD59-A6C34878D82A}">
                    <a16:rowId xmlns:a16="http://schemas.microsoft.com/office/drawing/2014/main" val="10000"/>
                  </a:ext>
                </a:extLst>
              </a:tr>
              <a:tr h="2852928">
                <a:tc>
                  <a:txBody>
                    <a:bodyPr/>
                    <a:lstStyle/>
                    <a:p>
                      <a:pPr marL="0" marR="0" algn="just" rtl="1">
                        <a:lnSpc>
                          <a:spcPct val="115000"/>
                        </a:lnSpc>
                        <a:spcBef>
                          <a:spcPts val="0"/>
                        </a:spcBef>
                        <a:spcAft>
                          <a:spcPts val="0"/>
                        </a:spcAft>
                      </a:pPr>
                      <a:r>
                        <a:rPr lang="fa-IR" sz="2000" dirty="0" smtClean="0">
                          <a:effectLst/>
                          <a:cs typeface="B Lotus" panose="00000400000000000000" pitchFamily="2" charset="-78"/>
                        </a:rPr>
                        <a:t>1-شيب بندي های نامناسب و اجراي غیرفنی در برخي از كانال هاي موجود</a:t>
                      </a:r>
                    </a:p>
                    <a:p>
                      <a:pPr marL="0" marR="0" algn="just" rtl="1">
                        <a:lnSpc>
                          <a:spcPct val="115000"/>
                        </a:lnSpc>
                        <a:spcBef>
                          <a:spcPts val="0"/>
                        </a:spcBef>
                        <a:spcAft>
                          <a:spcPts val="0"/>
                        </a:spcAft>
                      </a:pPr>
                      <a:r>
                        <a:rPr lang="fa-IR" sz="2000" dirty="0" smtClean="0">
                          <a:effectLst/>
                          <a:cs typeface="B Lotus" panose="00000400000000000000" pitchFamily="2" charset="-78"/>
                        </a:rPr>
                        <a:t>2. تغييرات غير كارشناسي ضمن اجراي كاراز سوي كارفرما </a:t>
                      </a:r>
                    </a:p>
                    <a:p>
                      <a:pPr marL="0" marR="0" algn="just" rtl="1">
                        <a:lnSpc>
                          <a:spcPct val="115000"/>
                        </a:lnSpc>
                        <a:spcBef>
                          <a:spcPts val="0"/>
                        </a:spcBef>
                        <a:spcAft>
                          <a:spcPts val="0"/>
                        </a:spcAft>
                      </a:pPr>
                      <a:r>
                        <a:rPr lang="fa-IR" sz="2000" dirty="0" smtClean="0">
                          <a:effectLst/>
                          <a:cs typeface="B Lotus" panose="00000400000000000000" pitchFamily="2" charset="-78"/>
                        </a:rPr>
                        <a:t>3- وجود طرح جامع ساماندهي رودخانه ها و مسيرهاي گذرنده از داخل شهر  </a:t>
                      </a:r>
                    </a:p>
                    <a:p>
                      <a:pPr marL="0" marR="0" algn="just" rtl="1">
                        <a:lnSpc>
                          <a:spcPct val="115000"/>
                        </a:lnSpc>
                        <a:spcBef>
                          <a:spcPts val="0"/>
                        </a:spcBef>
                        <a:spcAft>
                          <a:spcPts val="0"/>
                        </a:spcAft>
                      </a:pPr>
                      <a:r>
                        <a:rPr lang="fa-IR" sz="2000" dirty="0" smtClean="0">
                          <a:effectLst/>
                          <a:cs typeface="B Lotus" panose="00000400000000000000" pitchFamily="2" charset="-78"/>
                        </a:rPr>
                        <a:t> 4. عدم وجود نقشه هاي چون ساخت شبكه هدايت و دفع آبهاي سطحي موجود</a:t>
                      </a:r>
                    </a:p>
                    <a:p>
                      <a:pPr marL="0" marR="0" algn="just" rtl="1">
                        <a:lnSpc>
                          <a:spcPct val="115000"/>
                        </a:lnSpc>
                        <a:spcBef>
                          <a:spcPts val="0"/>
                        </a:spcBef>
                        <a:spcAft>
                          <a:spcPts val="0"/>
                        </a:spcAft>
                      </a:pPr>
                      <a:r>
                        <a:rPr lang="fa-IR" sz="2000" dirty="0" smtClean="0">
                          <a:effectLst/>
                          <a:cs typeface="B Lotus" panose="00000400000000000000" pitchFamily="2" charset="-78"/>
                        </a:rPr>
                        <a:t>5. ضعف كنترل ساخت و ساز در سطح شهر  </a:t>
                      </a:r>
                    </a:p>
                    <a:p>
                      <a:pPr marL="0" marR="0" algn="just" rtl="1">
                        <a:lnSpc>
                          <a:spcPct val="115000"/>
                        </a:lnSpc>
                        <a:spcBef>
                          <a:spcPts val="0"/>
                        </a:spcBef>
                        <a:spcAft>
                          <a:spcPts val="0"/>
                        </a:spcAft>
                      </a:pPr>
                      <a:r>
                        <a:rPr lang="fa-IR" sz="2000" dirty="0" smtClean="0">
                          <a:effectLst/>
                          <a:cs typeface="B Lotus" panose="00000400000000000000" pitchFamily="2" charset="-78"/>
                        </a:rPr>
                        <a:t>6. محدوديت منابع مالي</a:t>
                      </a:r>
                    </a:p>
                    <a:p>
                      <a:pPr marL="0" marR="0" algn="just" rtl="1">
                        <a:lnSpc>
                          <a:spcPct val="115000"/>
                        </a:lnSpc>
                        <a:spcBef>
                          <a:spcPts val="0"/>
                        </a:spcBef>
                        <a:spcAft>
                          <a:spcPts val="0"/>
                        </a:spcAft>
                      </a:pPr>
                      <a:r>
                        <a:rPr lang="fa-IR" sz="2000" dirty="0" smtClean="0">
                          <a:effectLst/>
                          <a:cs typeface="B Lotus" panose="00000400000000000000" pitchFamily="2" charset="-78"/>
                        </a:rPr>
                        <a:t>7. عدم تحقق برنامه زمانبندي در اجراي پروژه ها</a:t>
                      </a:r>
                    </a:p>
                    <a:p>
                      <a:pPr marL="0" marR="0" algn="just" rtl="1">
                        <a:lnSpc>
                          <a:spcPct val="115000"/>
                        </a:lnSpc>
                        <a:spcBef>
                          <a:spcPts val="0"/>
                        </a:spcBef>
                        <a:spcAft>
                          <a:spcPts val="0"/>
                        </a:spcAft>
                      </a:pPr>
                      <a:r>
                        <a:rPr lang="fa-IR" sz="2000" dirty="0" smtClean="0">
                          <a:effectLst/>
                          <a:cs typeface="B Lotus" panose="00000400000000000000" pitchFamily="2" charset="-78"/>
                        </a:rPr>
                        <a:t> 8. ضعف كنترل و نظارت درنگهداري و لايروبي كانال ها</a:t>
                      </a:r>
                    </a:p>
                    <a:p>
                      <a:pPr marL="0" marR="0" algn="just" rtl="1">
                        <a:lnSpc>
                          <a:spcPct val="115000"/>
                        </a:lnSpc>
                        <a:spcBef>
                          <a:spcPts val="0"/>
                        </a:spcBef>
                        <a:spcAft>
                          <a:spcPts val="0"/>
                        </a:spcAft>
                      </a:pPr>
                      <a:r>
                        <a:rPr lang="fa-IR" sz="2000" dirty="0" smtClean="0">
                          <a:effectLst/>
                          <a:cs typeface="B Lotus" panose="00000400000000000000" pitchFamily="2" charset="-78"/>
                        </a:rPr>
                        <a:t>9. عدم پوشش کامل کانالهای سطح شهر</a:t>
                      </a:r>
                    </a:p>
                    <a:p>
                      <a:pPr marL="0" marR="0" algn="just" rtl="1">
                        <a:lnSpc>
                          <a:spcPct val="115000"/>
                        </a:lnSpc>
                        <a:spcBef>
                          <a:spcPts val="0"/>
                        </a:spcBef>
                        <a:spcAft>
                          <a:spcPts val="0"/>
                        </a:spcAft>
                      </a:pPr>
                      <a:r>
                        <a:rPr lang="fa-IR" sz="2000" dirty="0" smtClean="0">
                          <a:effectLst/>
                          <a:cs typeface="B Lotus" panose="00000400000000000000" pitchFamily="2" charset="-78"/>
                        </a:rPr>
                        <a:t>10. فقدان دستورالعمل و فقدان نظارت در بخش خدمات شهری (دپوی مصالح و دفع نخاله های ساختمانی)</a:t>
                      </a:r>
                    </a:p>
                  </a:txBody>
                  <a:tcPr marL="50601" marR="50601" marT="0" marB="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1237809"/>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1981200" y="304800"/>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بستر طبیعی</a:t>
            </a:r>
            <a:endParaRPr lang="en-US" dirty="0">
              <a:cs typeface="B Lotus" panose="00000400000000000000" pitchFamily="2" charset="-78"/>
            </a:endParaRPr>
          </a:p>
        </p:txBody>
      </p: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23" name="Rectangle 22"/>
          <p:cNvSpPr/>
          <p:nvPr/>
        </p:nvSpPr>
        <p:spPr>
          <a:xfrm>
            <a:off x="5562600" y="914400"/>
            <a:ext cx="2144994"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p:cNvSpPr txBox="1"/>
          <p:nvPr/>
        </p:nvSpPr>
        <p:spPr>
          <a:xfrm>
            <a:off x="5562600" y="1022415"/>
            <a:ext cx="2133600" cy="646331"/>
          </a:xfrm>
          <a:prstGeom prst="rect">
            <a:avLst/>
          </a:prstGeom>
          <a:noFill/>
        </p:spPr>
        <p:txBody>
          <a:bodyPr wrap="square" rtlCol="0">
            <a:spAutoFit/>
          </a:bodyPr>
          <a:lstStyle/>
          <a:p>
            <a:pPr algn="ctr"/>
            <a:r>
              <a:rPr lang="fa-IR" dirty="0" smtClean="0">
                <a:cs typeface="B Homa" pitchFamily="2" charset="-78"/>
              </a:rPr>
              <a:t>5- شناخت و تحلیل محیط زیستی</a:t>
            </a:r>
            <a:endParaRPr lang="en-US" dirty="0">
              <a:cs typeface="B Homa" pitchFamily="2" charset="-78"/>
            </a:endParaRPr>
          </a:p>
        </p:txBody>
      </p:sp>
      <p:sp>
        <p:nvSpPr>
          <p:cNvPr id="99" name="Rectangle 98"/>
          <p:cNvSpPr/>
          <p:nvPr/>
        </p:nvSpPr>
        <p:spPr>
          <a:xfrm>
            <a:off x="1981200" y="934547"/>
            <a:ext cx="199434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فضای سبز</a:t>
            </a:r>
            <a:endParaRPr lang="en-US" dirty="0">
              <a:cs typeface="B Lotus" panose="00000400000000000000" pitchFamily="2" charset="-78"/>
            </a:endParaRPr>
          </a:p>
        </p:txBody>
      </p:sp>
      <p:sp>
        <p:nvSpPr>
          <p:cNvPr id="100" name="Rectangle 99"/>
          <p:cNvSpPr/>
          <p:nvPr/>
        </p:nvSpPr>
        <p:spPr>
          <a:xfrm>
            <a:off x="1981200" y="1676400"/>
            <a:ext cx="199434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توپوگرافی</a:t>
            </a:r>
            <a:endParaRPr lang="en-US" dirty="0">
              <a:cs typeface="B Lotus" panose="00000400000000000000" pitchFamily="2" charset="-78"/>
            </a:endParaRPr>
          </a:p>
        </p:txBody>
      </p:sp>
      <p:cxnSp>
        <p:nvCxnSpPr>
          <p:cNvPr id="102" name="Straight Connector 101"/>
          <p:cNvCxnSpPr/>
          <p:nvPr/>
        </p:nvCxnSpPr>
        <p:spPr>
          <a:xfrm rot="5400000">
            <a:off x="3429000" y="1219200"/>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5" name="Straight Connector 104"/>
          <p:cNvCxnSpPr/>
          <p:nvPr/>
        </p:nvCxnSpPr>
        <p:spPr>
          <a:xfrm rot="10800000">
            <a:off x="3962400" y="3810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6" name="Straight Connector 105"/>
          <p:cNvCxnSpPr/>
          <p:nvPr/>
        </p:nvCxnSpPr>
        <p:spPr>
          <a:xfrm rot="10800000">
            <a:off x="3962400" y="1239347"/>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07" name="Straight Connector 106"/>
          <p:cNvCxnSpPr/>
          <p:nvPr/>
        </p:nvCxnSpPr>
        <p:spPr>
          <a:xfrm rot="10800000">
            <a:off x="3962400" y="20574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08" name="Rectangle 107"/>
          <p:cNvSpPr/>
          <p:nvPr/>
        </p:nvSpPr>
        <p:spPr>
          <a:xfrm>
            <a:off x="5410200" y="4419600"/>
            <a:ext cx="2322801" cy="69193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9" name="TextBox 108"/>
          <p:cNvSpPr txBox="1"/>
          <p:nvPr/>
        </p:nvSpPr>
        <p:spPr>
          <a:xfrm>
            <a:off x="5410200" y="4495800"/>
            <a:ext cx="2209800" cy="338554"/>
          </a:xfrm>
          <a:prstGeom prst="rect">
            <a:avLst/>
          </a:prstGeom>
          <a:noFill/>
        </p:spPr>
        <p:txBody>
          <a:bodyPr wrap="square" rtlCol="0">
            <a:spAutoFit/>
          </a:bodyPr>
          <a:lstStyle/>
          <a:p>
            <a:pPr algn="ctr" rtl="1"/>
            <a:r>
              <a:rPr lang="fa-IR" sz="1600" dirty="0" smtClean="0">
                <a:cs typeface="B Homa" pitchFamily="2" charset="-78"/>
              </a:rPr>
              <a:t>6- شناخت و تحلیل اجتماعی</a:t>
            </a:r>
            <a:endParaRPr lang="en-US" sz="1600" dirty="0">
              <a:cs typeface="B Homa" pitchFamily="2" charset="-78"/>
            </a:endParaRPr>
          </a:p>
        </p:txBody>
      </p:sp>
      <p:cxnSp>
        <p:nvCxnSpPr>
          <p:cNvPr id="110" name="Straight Connector 109"/>
          <p:cNvCxnSpPr/>
          <p:nvPr/>
        </p:nvCxnSpPr>
        <p:spPr>
          <a:xfrm>
            <a:off x="4114800" y="4800600"/>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11" name="Rectangle 110"/>
          <p:cNvSpPr/>
          <p:nvPr/>
        </p:nvSpPr>
        <p:spPr>
          <a:xfrm>
            <a:off x="1828800" y="3867591"/>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پیاده مداری</a:t>
            </a:r>
            <a:endParaRPr lang="en-US" dirty="0">
              <a:cs typeface="B Lotus" panose="00000400000000000000" pitchFamily="2" charset="-78"/>
            </a:endParaRPr>
          </a:p>
        </p:txBody>
      </p:sp>
      <p:sp>
        <p:nvSpPr>
          <p:cNvPr id="112" name="Rectangle 111"/>
          <p:cNvSpPr/>
          <p:nvPr/>
        </p:nvSpPr>
        <p:spPr>
          <a:xfrm>
            <a:off x="1828800" y="4573538"/>
            <a:ext cx="1994340" cy="45566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امنیت</a:t>
            </a:r>
            <a:endParaRPr lang="en-US" dirty="0">
              <a:cs typeface="B Lotus" panose="00000400000000000000" pitchFamily="2" charset="-78"/>
            </a:endParaRPr>
          </a:p>
        </p:txBody>
      </p:sp>
      <p:sp>
        <p:nvSpPr>
          <p:cNvPr id="113" name="Rectangle 112"/>
          <p:cNvSpPr/>
          <p:nvPr/>
        </p:nvSpPr>
        <p:spPr>
          <a:xfrm>
            <a:off x="1828800" y="5239191"/>
            <a:ext cx="1994340" cy="3996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خوانایی</a:t>
            </a:r>
            <a:endParaRPr lang="en-US" dirty="0">
              <a:cs typeface="B Lotus" panose="00000400000000000000" pitchFamily="2" charset="-78"/>
            </a:endParaRPr>
          </a:p>
        </p:txBody>
      </p:sp>
      <p:cxnSp>
        <p:nvCxnSpPr>
          <p:cNvPr id="114" name="Straight Connector 113"/>
          <p:cNvCxnSpPr/>
          <p:nvPr/>
        </p:nvCxnSpPr>
        <p:spPr>
          <a:xfrm rot="5400000">
            <a:off x="3115690" y="4943695"/>
            <a:ext cx="1999015" cy="794"/>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15" name="Straight Connector 114"/>
          <p:cNvCxnSpPr/>
          <p:nvPr/>
        </p:nvCxnSpPr>
        <p:spPr>
          <a:xfrm rot="10800000">
            <a:off x="3810000" y="41148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16" name="Straight Connector 115"/>
          <p:cNvCxnSpPr/>
          <p:nvPr/>
        </p:nvCxnSpPr>
        <p:spPr>
          <a:xfrm rot="10800000">
            <a:off x="3810000" y="4802138"/>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17" name="Straight Connector 116"/>
          <p:cNvCxnSpPr/>
          <p:nvPr/>
        </p:nvCxnSpPr>
        <p:spPr>
          <a:xfrm rot="10800000">
            <a:off x="3810000" y="54864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18" name="Rectangle 117"/>
          <p:cNvSpPr/>
          <p:nvPr/>
        </p:nvSpPr>
        <p:spPr>
          <a:xfrm>
            <a:off x="1829594" y="2590006"/>
            <a:ext cx="1994340" cy="53419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تعاملات اجتماعی- انسجام اجتماعی</a:t>
            </a:r>
            <a:endParaRPr lang="en-US" dirty="0">
              <a:cs typeface="B Lotus" panose="00000400000000000000" pitchFamily="2" charset="-78"/>
            </a:endParaRPr>
          </a:p>
        </p:txBody>
      </p:sp>
      <p:sp>
        <p:nvSpPr>
          <p:cNvPr id="119" name="Rectangle 118"/>
          <p:cNvSpPr/>
          <p:nvPr/>
        </p:nvSpPr>
        <p:spPr>
          <a:xfrm>
            <a:off x="1829594" y="3276600"/>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حضورپذیری و سرزندگی</a:t>
            </a:r>
            <a:endParaRPr lang="en-US" dirty="0">
              <a:cs typeface="B Lotus" panose="00000400000000000000" pitchFamily="2" charset="-78"/>
            </a:endParaRPr>
          </a:p>
        </p:txBody>
      </p:sp>
      <p:cxnSp>
        <p:nvCxnSpPr>
          <p:cNvPr id="120" name="Straight Connector 119"/>
          <p:cNvCxnSpPr/>
          <p:nvPr/>
        </p:nvCxnSpPr>
        <p:spPr>
          <a:xfrm rot="5400000">
            <a:off x="3275805" y="3504406"/>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1" name="Straight Connector 120"/>
          <p:cNvCxnSpPr/>
          <p:nvPr/>
        </p:nvCxnSpPr>
        <p:spPr>
          <a:xfrm rot="10800000">
            <a:off x="3810794" y="2666206"/>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2" name="Straight Connector 121"/>
          <p:cNvCxnSpPr/>
          <p:nvPr/>
        </p:nvCxnSpPr>
        <p:spPr>
          <a:xfrm rot="10800000">
            <a:off x="3810794" y="35052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23" name="Rectangle 122"/>
          <p:cNvSpPr/>
          <p:nvPr/>
        </p:nvSpPr>
        <p:spPr>
          <a:xfrm>
            <a:off x="1828800" y="5791200"/>
            <a:ext cx="1994340" cy="36239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غنای حسی</a:t>
            </a:r>
            <a:endParaRPr lang="en-US" dirty="0">
              <a:cs typeface="B Lotus" panose="00000400000000000000" pitchFamily="2" charset="-78"/>
            </a:endParaRPr>
          </a:p>
        </p:txBody>
      </p:sp>
      <p:cxnSp>
        <p:nvCxnSpPr>
          <p:cNvPr id="124" name="Straight Connector 123"/>
          <p:cNvCxnSpPr/>
          <p:nvPr/>
        </p:nvCxnSpPr>
        <p:spPr>
          <a:xfrm rot="10800000">
            <a:off x="3810000" y="59436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panose="020F0502020204030204" pitchFamily="34" charset="0"/>
                <a:ea typeface="+mn-ea"/>
                <a:cs typeface="B Homa" pitchFamily="2" charset="-78"/>
              </a:rPr>
              <a:t>فرایند برنامه شناخت و تحلیل فضای شهری</a:t>
            </a:r>
            <a:endParaRPr lang="en-US" sz="2400" kern="1200" dirty="0">
              <a:solidFill>
                <a:prstClr val="white"/>
              </a:solidFill>
              <a:latin typeface="Calibri" panose="020F0502020204030204" pitchFamily="34" charset="0"/>
              <a:ea typeface="+mn-ea"/>
              <a:cs typeface="B Homa" pitchFamily="2" charset="-78"/>
            </a:endParaRPr>
          </a:p>
        </p:txBody>
      </p:sp>
      <p:sp>
        <p:nvSpPr>
          <p:cNvPr id="38" name="Rectangle 37"/>
          <p:cNvSpPr/>
          <p:nvPr/>
        </p:nvSpPr>
        <p:spPr>
          <a:xfrm>
            <a:off x="5029200" y="533400"/>
            <a:ext cx="3061140" cy="914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en-US" sz="2400" kern="1200" dirty="0" smtClean="0">
                <a:solidFill>
                  <a:prstClr val="white"/>
                </a:solidFill>
                <a:latin typeface="Blackoak Std" panose="04050907060602020202" pitchFamily="82" charset="0"/>
                <a:cs typeface="B Mitra" pitchFamily="2" charset="-78"/>
              </a:rPr>
              <a:t>SWOT</a:t>
            </a:r>
            <a:endParaRPr lang="en-US" sz="2400" kern="1200" dirty="0">
              <a:solidFill>
                <a:prstClr val="white"/>
              </a:solidFill>
              <a:latin typeface="Blackoak Std" panose="04050907060602020202" pitchFamily="82" charset="0"/>
              <a:cs typeface="B Mitra" pitchFamily="2" charset="-78"/>
            </a:endParaRPr>
          </a:p>
        </p:txBody>
      </p:sp>
      <p:sp>
        <p:nvSpPr>
          <p:cNvPr id="10" name="Rectangle 9"/>
          <p:cNvSpPr/>
          <p:nvPr/>
        </p:nvSpPr>
        <p:spPr>
          <a:xfrm>
            <a:off x="414848" y="533400"/>
            <a:ext cx="3061140" cy="914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2400" dirty="0">
                <a:solidFill>
                  <a:prstClr val="white"/>
                </a:solidFill>
                <a:latin typeface="Blackoak Std" panose="04050907060602020202" pitchFamily="82" charset="0"/>
                <a:cs typeface="B Mitra" pitchFamily="2" charset="-78"/>
              </a:rPr>
              <a:t>برنامه استراتژیک </a:t>
            </a:r>
          </a:p>
          <a:p>
            <a:pPr algn="ctr"/>
            <a:r>
              <a:rPr lang="fa-IR" sz="2400" dirty="0">
                <a:solidFill>
                  <a:prstClr val="white"/>
                </a:solidFill>
                <a:latin typeface="Blackoak Std" panose="04050907060602020202" pitchFamily="82" charset="0"/>
                <a:cs typeface="B Mitra" pitchFamily="2" charset="-78"/>
              </a:rPr>
              <a:t>  گرگان    1404</a:t>
            </a:r>
          </a:p>
        </p:txBody>
      </p:sp>
      <p:graphicFrame>
        <p:nvGraphicFramePr>
          <p:cNvPr id="2" name="Table 1"/>
          <p:cNvGraphicFramePr>
            <a:graphicFrameLocks noGrp="1"/>
          </p:cNvGraphicFramePr>
          <p:nvPr/>
        </p:nvGraphicFramePr>
        <p:xfrm>
          <a:off x="609600" y="1752600"/>
          <a:ext cx="7128952" cy="5257801"/>
        </p:xfrm>
        <a:graphic>
          <a:graphicData uri="http://schemas.openxmlformats.org/drawingml/2006/table">
            <a:tbl>
              <a:tblPr rtl="1" firstRow="1" firstCol="1" bandRow="1" bandCol="1">
                <a:tableStyleId>{5C22544A-7EE6-4342-B048-85BDC9FD1C3A}</a:tableStyleId>
              </a:tblPr>
              <a:tblGrid>
                <a:gridCol w="7128952">
                  <a:extLst>
                    <a:ext uri="{9D8B030D-6E8A-4147-A177-3AD203B41FA5}">
                      <a16:colId xmlns:a16="http://schemas.microsoft.com/office/drawing/2014/main" val="20000"/>
                    </a:ext>
                  </a:extLst>
                </a:gridCol>
              </a:tblGrid>
              <a:tr h="118872">
                <a:tc>
                  <a:txBody>
                    <a:bodyPr/>
                    <a:lstStyle/>
                    <a:p>
                      <a:pPr marL="0" marR="0" algn="r" rtl="1">
                        <a:lnSpc>
                          <a:spcPct val="115000"/>
                        </a:lnSpc>
                        <a:spcBef>
                          <a:spcPts val="0"/>
                        </a:spcBef>
                        <a:spcAft>
                          <a:spcPts val="0"/>
                        </a:spcAft>
                        <a:tabLst>
                          <a:tab pos="240665" algn="r"/>
                        </a:tabLst>
                      </a:pPr>
                      <a:r>
                        <a:rPr lang="fa-IR" sz="2000" dirty="0" smtClean="0">
                          <a:effectLst/>
                          <a:cs typeface="B Lotus" panose="00000400000000000000" pitchFamily="2" charset="-78"/>
                        </a:rPr>
                        <a:t>فرصت</a:t>
                      </a:r>
                      <a:r>
                        <a:rPr lang="fa-IR" sz="2000" baseline="0" dirty="0" smtClean="0">
                          <a:effectLst/>
                          <a:cs typeface="B Lotus" panose="00000400000000000000" pitchFamily="2" charset="-78"/>
                        </a:rPr>
                        <a:t> ها</a:t>
                      </a:r>
                      <a:r>
                        <a:rPr lang="en-US" sz="2000" dirty="0" smtClean="0">
                          <a:effectLst/>
                          <a:cs typeface="B Lotus" panose="00000400000000000000" pitchFamily="2" charset="-78"/>
                        </a:rPr>
                        <a:t>)   </a:t>
                      </a:r>
                      <a:r>
                        <a:rPr lang="fa-IR" sz="2000" dirty="0" smtClean="0">
                          <a:effectLst/>
                          <a:cs typeface="B Lotus" panose="00000400000000000000" pitchFamily="2" charset="-78"/>
                        </a:rPr>
                        <a:t>کمیته عمران</a:t>
                      </a:r>
                      <a:r>
                        <a:rPr lang="en-US" sz="2000" dirty="0" smtClean="0">
                          <a:effectLst/>
                          <a:cs typeface="B Lotus" panose="00000400000000000000" pitchFamily="2" charset="-78"/>
                        </a:rPr>
                        <a:t>(</a:t>
                      </a:r>
                      <a:endParaRPr lang="en-US" sz="2000" dirty="0">
                        <a:effectLst/>
                        <a:latin typeface="Calibri" panose="020F0502020204030204" pitchFamily="34" charset="0"/>
                        <a:ea typeface="Calibri" panose="020F0502020204030204" pitchFamily="34" charset="0"/>
                        <a:cs typeface="B Lotus" panose="00000400000000000000" pitchFamily="2" charset="-78"/>
                      </a:endParaRPr>
                    </a:p>
                  </a:txBody>
                  <a:tcPr marL="50601" marR="50601" marT="0" marB="0"/>
                </a:tc>
                <a:extLst>
                  <a:ext uri="{0D108BD9-81ED-4DB2-BD59-A6C34878D82A}">
                    <a16:rowId xmlns:a16="http://schemas.microsoft.com/office/drawing/2014/main" val="10000"/>
                  </a:ext>
                </a:extLst>
              </a:tr>
              <a:tr h="2852928">
                <a:tc>
                  <a:txBody>
                    <a:bodyPr/>
                    <a:lstStyle/>
                    <a:p>
                      <a:pPr marL="0" marR="0" algn="just" rtl="1">
                        <a:lnSpc>
                          <a:spcPct val="115000"/>
                        </a:lnSpc>
                        <a:spcBef>
                          <a:spcPts val="0"/>
                        </a:spcBef>
                        <a:spcAft>
                          <a:spcPts val="0"/>
                        </a:spcAft>
                      </a:pPr>
                      <a:r>
                        <a:rPr lang="fa-IR" sz="2000" dirty="0" smtClean="0">
                          <a:effectLst/>
                          <a:cs typeface="B Lotus" panose="00000400000000000000" pitchFamily="2" charset="-78"/>
                        </a:rPr>
                        <a:t>1.وجود مشاورين و پیمانکاران كارآمد و باتجربه در استان و استفاده از آنها در پروژه هاي شهرداري</a:t>
                      </a:r>
                    </a:p>
                    <a:p>
                      <a:pPr marL="0" marR="0" algn="just" rtl="1">
                        <a:lnSpc>
                          <a:spcPct val="115000"/>
                        </a:lnSpc>
                        <a:spcBef>
                          <a:spcPts val="0"/>
                        </a:spcBef>
                        <a:spcAft>
                          <a:spcPts val="0"/>
                        </a:spcAft>
                      </a:pPr>
                      <a:r>
                        <a:rPr lang="fa-IR" sz="2000" dirty="0" smtClean="0">
                          <a:effectLst/>
                          <a:cs typeface="B Lotus" panose="00000400000000000000" pitchFamily="2" charset="-78"/>
                        </a:rPr>
                        <a:t>2. وجود رودخانه ها و مسيل ها در محدوده شهری جهت هدايت و جذب آبهاي سطحي</a:t>
                      </a:r>
                    </a:p>
                    <a:p>
                      <a:pPr marL="0" marR="0" algn="just" rtl="1">
                        <a:lnSpc>
                          <a:spcPct val="115000"/>
                        </a:lnSpc>
                        <a:spcBef>
                          <a:spcPts val="0"/>
                        </a:spcBef>
                        <a:spcAft>
                          <a:spcPts val="0"/>
                        </a:spcAft>
                      </a:pPr>
                      <a:r>
                        <a:rPr lang="fa-IR" sz="2000" dirty="0" smtClean="0">
                          <a:effectLst/>
                          <a:cs typeface="B Lotus" panose="00000400000000000000" pitchFamily="2" charset="-78"/>
                        </a:rPr>
                        <a:t>3. وجود توپوگرافي و شيب طبيعي زمين</a:t>
                      </a:r>
                    </a:p>
                    <a:p>
                      <a:pPr marL="0" marR="0" algn="just" rtl="1">
                        <a:lnSpc>
                          <a:spcPct val="115000"/>
                        </a:lnSpc>
                        <a:spcBef>
                          <a:spcPts val="0"/>
                        </a:spcBef>
                        <a:spcAft>
                          <a:spcPts val="0"/>
                        </a:spcAft>
                      </a:pPr>
                      <a:r>
                        <a:rPr lang="fa-IR" sz="2000" dirty="0" smtClean="0">
                          <a:effectLst/>
                          <a:cs typeface="B Lotus" panose="00000400000000000000" pitchFamily="2" charset="-78"/>
                        </a:rPr>
                        <a:t>4. امكان استفاده از حاشيه رودخانه ها و استحصال زمين براي كاربري هاي مختلف</a:t>
                      </a:r>
                    </a:p>
                    <a:p>
                      <a:pPr marL="0" marR="0" algn="just" rtl="1">
                        <a:lnSpc>
                          <a:spcPct val="115000"/>
                        </a:lnSpc>
                        <a:spcBef>
                          <a:spcPts val="0"/>
                        </a:spcBef>
                        <a:spcAft>
                          <a:spcPts val="0"/>
                        </a:spcAft>
                      </a:pPr>
                      <a:r>
                        <a:rPr lang="fa-IR" sz="2000" dirty="0" smtClean="0">
                          <a:effectLst/>
                          <a:cs typeface="B Lotus" panose="00000400000000000000" pitchFamily="2" charset="-78"/>
                        </a:rPr>
                        <a:t>5. استفاده از منابع دولتي و ملي</a:t>
                      </a:r>
                    </a:p>
                    <a:p>
                      <a:pPr marL="0" marR="0" algn="just" rtl="1">
                        <a:lnSpc>
                          <a:spcPct val="115000"/>
                        </a:lnSpc>
                        <a:spcBef>
                          <a:spcPts val="0"/>
                        </a:spcBef>
                        <a:spcAft>
                          <a:spcPts val="0"/>
                        </a:spcAft>
                      </a:pPr>
                      <a:r>
                        <a:rPr lang="fa-IR" sz="2000" dirty="0" smtClean="0">
                          <a:effectLst/>
                          <a:cs typeface="B Lotus" panose="00000400000000000000" pitchFamily="2" charset="-78"/>
                        </a:rPr>
                        <a:t>6. وجود شبكه استاني (صدا و سيما)</a:t>
                      </a:r>
                    </a:p>
                    <a:p>
                      <a:pPr marL="0" marR="0" algn="just" rtl="1">
                        <a:lnSpc>
                          <a:spcPct val="115000"/>
                        </a:lnSpc>
                        <a:spcBef>
                          <a:spcPts val="0"/>
                        </a:spcBef>
                        <a:spcAft>
                          <a:spcPts val="0"/>
                        </a:spcAft>
                      </a:pPr>
                      <a:r>
                        <a:rPr lang="fa-IR" sz="2000" dirty="0" smtClean="0">
                          <a:effectLst/>
                          <a:cs typeface="B Lotus" panose="00000400000000000000" pitchFamily="2" charset="-78"/>
                        </a:rPr>
                        <a:t>7. علاقه مندي شهروندان به نظافت و پاكيزگي شهر</a:t>
                      </a:r>
                    </a:p>
                    <a:p>
                      <a:pPr marL="0" marR="0" algn="just" rtl="1">
                        <a:lnSpc>
                          <a:spcPct val="115000"/>
                        </a:lnSpc>
                        <a:spcBef>
                          <a:spcPts val="0"/>
                        </a:spcBef>
                        <a:spcAft>
                          <a:spcPts val="0"/>
                        </a:spcAft>
                      </a:pPr>
                      <a:r>
                        <a:rPr lang="fa-IR" sz="2000" dirty="0" smtClean="0">
                          <a:effectLst/>
                          <a:cs typeface="B Lotus" panose="00000400000000000000" pitchFamily="2" charset="-78"/>
                        </a:rPr>
                        <a:t>8. امكان ايجاد پوشش كانال هاي سطح شهر جهت تعريض خيابان ها</a:t>
                      </a:r>
                    </a:p>
                    <a:p>
                      <a:pPr marL="0" marR="0" algn="just" rtl="1">
                        <a:lnSpc>
                          <a:spcPct val="115000"/>
                        </a:lnSpc>
                        <a:spcBef>
                          <a:spcPts val="0"/>
                        </a:spcBef>
                        <a:spcAft>
                          <a:spcPts val="0"/>
                        </a:spcAft>
                      </a:pPr>
                      <a:r>
                        <a:rPr lang="fa-IR" sz="2000" dirty="0" smtClean="0">
                          <a:effectLst/>
                          <a:cs typeface="B Lotus" panose="00000400000000000000" pitchFamily="2" charset="-78"/>
                        </a:rPr>
                        <a:t>9. امكان به کارگیری عامل چهارم(بازنگري طرح موجود و نظارت بر اجراي آن)</a:t>
                      </a:r>
                    </a:p>
                    <a:p>
                      <a:pPr marL="0" marR="0" algn="just" rtl="1">
                        <a:lnSpc>
                          <a:spcPct val="115000"/>
                        </a:lnSpc>
                        <a:spcBef>
                          <a:spcPts val="0"/>
                        </a:spcBef>
                        <a:spcAft>
                          <a:spcPts val="0"/>
                        </a:spcAft>
                      </a:pPr>
                      <a:r>
                        <a:rPr lang="fa-IR" sz="2000" dirty="0" smtClean="0">
                          <a:effectLst/>
                          <a:cs typeface="B Lotus" panose="00000400000000000000" pitchFamily="2" charset="-78"/>
                        </a:rPr>
                        <a:t>10. درجه بندي رودخانه هاي سطح شهر</a:t>
                      </a:r>
                    </a:p>
                  </a:txBody>
                  <a:tcPr marL="50601" marR="50601" marT="0" marB="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panose="020F0502020204030204" pitchFamily="34" charset="0"/>
                <a:ea typeface="+mn-ea"/>
                <a:cs typeface="B Homa" pitchFamily="2" charset="-78"/>
              </a:rPr>
              <a:t>فرایند برنامه شناخت و تحلیل فضای شهری</a:t>
            </a:r>
            <a:endParaRPr lang="en-US" sz="2400" kern="1200" dirty="0">
              <a:solidFill>
                <a:prstClr val="white"/>
              </a:solidFill>
              <a:latin typeface="Calibri" panose="020F0502020204030204" pitchFamily="34" charset="0"/>
              <a:ea typeface="+mn-ea"/>
              <a:cs typeface="B Homa" pitchFamily="2" charset="-78"/>
            </a:endParaRPr>
          </a:p>
        </p:txBody>
      </p:sp>
      <p:sp>
        <p:nvSpPr>
          <p:cNvPr id="38" name="Rectangle 37"/>
          <p:cNvSpPr/>
          <p:nvPr/>
        </p:nvSpPr>
        <p:spPr>
          <a:xfrm>
            <a:off x="5029200" y="533400"/>
            <a:ext cx="3061140" cy="914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en-US" sz="2400" kern="1200" dirty="0" smtClean="0">
                <a:solidFill>
                  <a:prstClr val="white"/>
                </a:solidFill>
                <a:latin typeface="Blackoak Std" panose="04050907060602020202" pitchFamily="82" charset="0"/>
                <a:cs typeface="B Mitra" pitchFamily="2" charset="-78"/>
              </a:rPr>
              <a:t>SWOT</a:t>
            </a:r>
            <a:endParaRPr lang="en-US" sz="2400" kern="1200" dirty="0">
              <a:solidFill>
                <a:prstClr val="white"/>
              </a:solidFill>
              <a:latin typeface="Blackoak Std" panose="04050907060602020202" pitchFamily="82" charset="0"/>
              <a:cs typeface="B Mitra" pitchFamily="2" charset="-78"/>
            </a:endParaRPr>
          </a:p>
        </p:txBody>
      </p:sp>
      <p:sp>
        <p:nvSpPr>
          <p:cNvPr id="10" name="Rectangle 9"/>
          <p:cNvSpPr/>
          <p:nvPr/>
        </p:nvSpPr>
        <p:spPr>
          <a:xfrm>
            <a:off x="414848" y="533400"/>
            <a:ext cx="3061140" cy="914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sz="2400" dirty="0">
                <a:solidFill>
                  <a:prstClr val="white"/>
                </a:solidFill>
                <a:latin typeface="Blackoak Std" panose="04050907060602020202" pitchFamily="82" charset="0"/>
                <a:cs typeface="B Mitra" pitchFamily="2" charset="-78"/>
              </a:rPr>
              <a:t>برنامه استراتژیک </a:t>
            </a:r>
          </a:p>
          <a:p>
            <a:pPr algn="ctr"/>
            <a:r>
              <a:rPr lang="fa-IR" sz="2400" dirty="0">
                <a:solidFill>
                  <a:prstClr val="white"/>
                </a:solidFill>
                <a:latin typeface="Blackoak Std" panose="04050907060602020202" pitchFamily="82" charset="0"/>
                <a:cs typeface="B Mitra" pitchFamily="2" charset="-78"/>
              </a:rPr>
              <a:t>  گرگان    1404</a:t>
            </a:r>
          </a:p>
        </p:txBody>
      </p:sp>
      <p:graphicFrame>
        <p:nvGraphicFramePr>
          <p:cNvPr id="2" name="Table 1"/>
          <p:cNvGraphicFramePr>
            <a:graphicFrameLocks noGrp="1"/>
          </p:cNvGraphicFramePr>
          <p:nvPr/>
        </p:nvGraphicFramePr>
        <p:xfrm>
          <a:off x="609600" y="1752600"/>
          <a:ext cx="7128952" cy="4206240"/>
        </p:xfrm>
        <a:graphic>
          <a:graphicData uri="http://schemas.openxmlformats.org/drawingml/2006/table">
            <a:tbl>
              <a:tblPr rtl="1" firstRow="1" firstCol="1" bandRow="1" bandCol="1">
                <a:tableStyleId>{5C22544A-7EE6-4342-B048-85BDC9FD1C3A}</a:tableStyleId>
              </a:tblPr>
              <a:tblGrid>
                <a:gridCol w="7128952">
                  <a:extLst>
                    <a:ext uri="{9D8B030D-6E8A-4147-A177-3AD203B41FA5}">
                      <a16:colId xmlns:a16="http://schemas.microsoft.com/office/drawing/2014/main" val="20000"/>
                    </a:ext>
                  </a:extLst>
                </a:gridCol>
              </a:tblGrid>
              <a:tr h="118872">
                <a:tc>
                  <a:txBody>
                    <a:bodyPr/>
                    <a:lstStyle/>
                    <a:p>
                      <a:pPr marL="0" marR="0" algn="r" rtl="1">
                        <a:lnSpc>
                          <a:spcPct val="115000"/>
                        </a:lnSpc>
                        <a:spcBef>
                          <a:spcPts val="0"/>
                        </a:spcBef>
                        <a:spcAft>
                          <a:spcPts val="0"/>
                        </a:spcAft>
                        <a:tabLst>
                          <a:tab pos="240665" algn="r"/>
                        </a:tabLst>
                      </a:pPr>
                      <a:r>
                        <a:rPr lang="fa-IR" sz="2000" dirty="0" smtClean="0">
                          <a:effectLst/>
                          <a:cs typeface="B Lotus" panose="00000400000000000000" pitchFamily="2" charset="-78"/>
                        </a:rPr>
                        <a:t>تهدید ها</a:t>
                      </a:r>
                      <a:r>
                        <a:rPr lang="en-US" sz="2000" dirty="0" smtClean="0">
                          <a:effectLst/>
                          <a:cs typeface="B Lotus" panose="00000400000000000000" pitchFamily="2" charset="-78"/>
                        </a:rPr>
                        <a:t>)   </a:t>
                      </a:r>
                      <a:r>
                        <a:rPr lang="fa-IR" sz="2000" dirty="0" smtClean="0">
                          <a:effectLst/>
                          <a:cs typeface="B Lotus" panose="00000400000000000000" pitchFamily="2" charset="-78"/>
                        </a:rPr>
                        <a:t>کمیته عمران</a:t>
                      </a:r>
                      <a:r>
                        <a:rPr lang="en-US" sz="2000" dirty="0" smtClean="0">
                          <a:effectLst/>
                          <a:cs typeface="B Lotus" panose="00000400000000000000" pitchFamily="2" charset="-78"/>
                        </a:rPr>
                        <a:t>(</a:t>
                      </a:r>
                      <a:endParaRPr lang="en-US" sz="2000" dirty="0">
                        <a:effectLst/>
                        <a:latin typeface="Calibri" panose="020F0502020204030204" pitchFamily="34" charset="0"/>
                        <a:ea typeface="Calibri" panose="020F0502020204030204" pitchFamily="34" charset="0"/>
                        <a:cs typeface="B Lotus" panose="00000400000000000000" pitchFamily="2" charset="-78"/>
                      </a:endParaRPr>
                    </a:p>
                  </a:txBody>
                  <a:tcPr marL="50601" marR="50601" marT="0" marB="0"/>
                </a:tc>
                <a:extLst>
                  <a:ext uri="{0D108BD9-81ED-4DB2-BD59-A6C34878D82A}">
                    <a16:rowId xmlns:a16="http://schemas.microsoft.com/office/drawing/2014/main" val="10000"/>
                  </a:ext>
                </a:extLst>
              </a:tr>
              <a:tr h="2852928">
                <a:tc>
                  <a:txBody>
                    <a:bodyPr/>
                    <a:lstStyle/>
                    <a:p>
                      <a:pPr marL="0" marR="0" algn="just" rtl="1">
                        <a:lnSpc>
                          <a:spcPct val="115000"/>
                        </a:lnSpc>
                        <a:spcBef>
                          <a:spcPts val="0"/>
                        </a:spcBef>
                        <a:spcAft>
                          <a:spcPts val="0"/>
                        </a:spcAft>
                      </a:pPr>
                      <a:r>
                        <a:rPr lang="fa-IR" sz="2000" dirty="0" smtClean="0">
                          <a:effectLst/>
                          <a:cs typeface="B Lotus" panose="00000400000000000000" pitchFamily="2" charset="-78"/>
                        </a:rPr>
                        <a:t>1. وجود توپوگرافي و شيب طبيعي بيش از30درجه دربرخي اراضي و حریم محدوده شهری</a:t>
                      </a:r>
                    </a:p>
                    <a:p>
                      <a:pPr marL="0" marR="0" algn="just" rtl="1">
                        <a:lnSpc>
                          <a:spcPct val="115000"/>
                        </a:lnSpc>
                        <a:spcBef>
                          <a:spcPts val="0"/>
                        </a:spcBef>
                        <a:spcAft>
                          <a:spcPts val="0"/>
                        </a:spcAft>
                      </a:pPr>
                      <a:r>
                        <a:rPr lang="fa-IR" sz="2000" dirty="0" smtClean="0">
                          <a:effectLst/>
                          <a:cs typeface="B Lotus" panose="00000400000000000000" pitchFamily="2" charset="-78"/>
                        </a:rPr>
                        <a:t>2. کمبود پوشش گياهي مناسب دراراضی با شيب بيش از 30 درجه</a:t>
                      </a:r>
                    </a:p>
                    <a:p>
                      <a:pPr marL="0" marR="0" algn="just" rtl="1">
                        <a:lnSpc>
                          <a:spcPct val="115000"/>
                        </a:lnSpc>
                        <a:spcBef>
                          <a:spcPts val="0"/>
                        </a:spcBef>
                        <a:spcAft>
                          <a:spcPts val="0"/>
                        </a:spcAft>
                      </a:pPr>
                      <a:r>
                        <a:rPr lang="fa-IR" sz="2000" dirty="0" smtClean="0">
                          <a:effectLst/>
                          <a:cs typeface="B Lotus" panose="00000400000000000000" pitchFamily="2" charset="-78"/>
                        </a:rPr>
                        <a:t>3. اجراي ساخت و سازهاي بدون پروانه و خارج از ضابطه در سطح شهر</a:t>
                      </a:r>
                    </a:p>
                    <a:p>
                      <a:pPr marL="0" marR="0" algn="just" rtl="1">
                        <a:lnSpc>
                          <a:spcPct val="115000"/>
                        </a:lnSpc>
                        <a:spcBef>
                          <a:spcPts val="0"/>
                        </a:spcBef>
                        <a:spcAft>
                          <a:spcPts val="0"/>
                        </a:spcAft>
                      </a:pPr>
                      <a:r>
                        <a:rPr lang="fa-IR" sz="2000" dirty="0" smtClean="0">
                          <a:effectLst/>
                          <a:cs typeface="B Lotus" panose="00000400000000000000" pitchFamily="2" charset="-78"/>
                        </a:rPr>
                        <a:t>4.عذم وجود مديريت جامع شهرداری بررودخانه ها (امور آب)</a:t>
                      </a:r>
                    </a:p>
                    <a:p>
                      <a:pPr marL="0" marR="0" algn="just" rtl="1">
                        <a:lnSpc>
                          <a:spcPct val="115000"/>
                        </a:lnSpc>
                        <a:spcBef>
                          <a:spcPts val="0"/>
                        </a:spcBef>
                        <a:spcAft>
                          <a:spcPts val="0"/>
                        </a:spcAft>
                      </a:pPr>
                      <a:r>
                        <a:rPr lang="fa-IR" sz="2000" dirty="0" smtClean="0">
                          <a:effectLst/>
                          <a:cs typeface="B Lotus" panose="00000400000000000000" pitchFamily="2" charset="-78"/>
                        </a:rPr>
                        <a:t>5. ورود فاضلاب هاي خانگي به درون كانال ها</a:t>
                      </a:r>
                    </a:p>
                    <a:p>
                      <a:pPr marL="0" marR="0" algn="just" rtl="1">
                        <a:lnSpc>
                          <a:spcPct val="115000"/>
                        </a:lnSpc>
                        <a:spcBef>
                          <a:spcPts val="0"/>
                        </a:spcBef>
                        <a:spcAft>
                          <a:spcPts val="0"/>
                        </a:spcAft>
                      </a:pPr>
                      <a:r>
                        <a:rPr lang="fa-IR" sz="2000" dirty="0" smtClean="0">
                          <a:effectLst/>
                          <a:cs typeface="B Lotus" panose="00000400000000000000" pitchFamily="2" charset="-78"/>
                        </a:rPr>
                        <a:t>6. ضعف فرهنگ شهروندي درخصوص دفع زباله(ريختن زباله به كانال)</a:t>
                      </a:r>
                    </a:p>
                    <a:p>
                      <a:pPr marL="0" marR="0" algn="just" rtl="1">
                        <a:lnSpc>
                          <a:spcPct val="115000"/>
                        </a:lnSpc>
                        <a:spcBef>
                          <a:spcPts val="0"/>
                        </a:spcBef>
                        <a:spcAft>
                          <a:spcPts val="0"/>
                        </a:spcAft>
                      </a:pPr>
                      <a:r>
                        <a:rPr lang="fa-IR" sz="2000" dirty="0" smtClean="0">
                          <a:effectLst/>
                          <a:cs typeface="B Lotus" panose="00000400000000000000" pitchFamily="2" charset="-78"/>
                        </a:rPr>
                        <a:t>7. وجود تاسيسات شهري در مسيراحداث كانال</a:t>
                      </a:r>
                    </a:p>
                    <a:p>
                      <a:pPr marL="0" marR="0" algn="just" rtl="1">
                        <a:lnSpc>
                          <a:spcPct val="115000"/>
                        </a:lnSpc>
                        <a:spcBef>
                          <a:spcPts val="0"/>
                        </a:spcBef>
                        <a:spcAft>
                          <a:spcPts val="0"/>
                        </a:spcAft>
                      </a:pPr>
                      <a:r>
                        <a:rPr lang="fa-IR" sz="2000" dirty="0" smtClean="0">
                          <a:effectLst/>
                          <a:cs typeface="B Lotus" panose="00000400000000000000" pitchFamily="2" charset="-78"/>
                        </a:rPr>
                        <a:t>8.  بارش هاي شديدتر از پيش بيني طرح</a:t>
                      </a:r>
                    </a:p>
                    <a:p>
                      <a:pPr marL="0" marR="0" algn="just" rtl="1">
                        <a:lnSpc>
                          <a:spcPct val="115000"/>
                        </a:lnSpc>
                        <a:spcBef>
                          <a:spcPts val="0"/>
                        </a:spcBef>
                        <a:spcAft>
                          <a:spcPts val="0"/>
                        </a:spcAft>
                      </a:pPr>
                      <a:r>
                        <a:rPr lang="fa-IR" sz="2000" dirty="0" smtClean="0">
                          <a:effectLst/>
                          <a:cs typeface="B Lotus" panose="00000400000000000000" pitchFamily="2" charset="-78"/>
                        </a:rPr>
                        <a:t>9. وجود بافت فرسوده و بافت قديم</a:t>
                      </a:r>
                    </a:p>
                    <a:p>
                      <a:pPr marL="0" marR="0" algn="just" rtl="1">
                        <a:lnSpc>
                          <a:spcPct val="115000"/>
                        </a:lnSpc>
                        <a:spcBef>
                          <a:spcPts val="0"/>
                        </a:spcBef>
                        <a:spcAft>
                          <a:spcPts val="0"/>
                        </a:spcAft>
                      </a:pPr>
                      <a:r>
                        <a:rPr lang="fa-IR" sz="2000" dirty="0" smtClean="0">
                          <a:effectLst/>
                          <a:cs typeface="B Lotus" panose="00000400000000000000" pitchFamily="2" charset="-78"/>
                        </a:rPr>
                        <a:t>10. وجود پلهاي فرسوده برروي رودخانه ها</a:t>
                      </a:r>
                    </a:p>
                  </a:txBody>
                  <a:tcPr marL="50601" marR="50601" marT="0" marB="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panose="020F0502020204030204" pitchFamily="34" charset="0"/>
                <a:ea typeface="+mn-ea"/>
                <a:cs typeface="B Homa" pitchFamily="2" charset="-78"/>
              </a:rPr>
              <a:t>فرایند برنامه شناخت و تحلیل فضای شهری</a:t>
            </a:r>
            <a:endParaRPr lang="en-US" sz="2400" kern="1200" dirty="0">
              <a:solidFill>
                <a:prstClr val="white"/>
              </a:solidFill>
              <a:latin typeface="Calibri" panose="020F0502020204030204" pitchFamily="34" charset="0"/>
              <a:ea typeface="+mn-ea"/>
              <a:cs typeface="B Homa" pitchFamily="2" charset="-78"/>
            </a:endParaRPr>
          </a:p>
        </p:txBody>
      </p:sp>
      <p:sp>
        <p:nvSpPr>
          <p:cNvPr id="38" name="Rectangle 37"/>
          <p:cNvSpPr/>
          <p:nvPr/>
        </p:nvSpPr>
        <p:spPr>
          <a:xfrm>
            <a:off x="5029200" y="533400"/>
            <a:ext cx="3061140" cy="914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en-US" sz="2400" kern="1200" dirty="0" smtClean="0">
                <a:solidFill>
                  <a:prstClr val="white"/>
                </a:solidFill>
                <a:latin typeface="Blackoak Std" panose="04050907060602020202" pitchFamily="82" charset="0"/>
                <a:cs typeface="B Mitra" pitchFamily="2" charset="-78"/>
              </a:rPr>
              <a:t>SWOT</a:t>
            </a:r>
            <a:endParaRPr lang="en-US" sz="2400" kern="1200" dirty="0">
              <a:solidFill>
                <a:prstClr val="white"/>
              </a:solidFill>
              <a:latin typeface="Blackoak Std" panose="04050907060602020202" pitchFamily="82" charset="0"/>
              <a:cs typeface="B Mitra" pitchFamily="2" charset="-78"/>
            </a:endParaRPr>
          </a:p>
        </p:txBody>
      </p:sp>
      <p:sp>
        <p:nvSpPr>
          <p:cNvPr id="25" name="Rectangle 24"/>
          <p:cNvSpPr/>
          <p:nvPr/>
        </p:nvSpPr>
        <p:spPr>
          <a:xfrm>
            <a:off x="3048000" y="28956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a:solidFill>
                  <a:prstClr val="white"/>
                </a:solidFill>
                <a:latin typeface="Calibri" panose="020F0502020204030204" pitchFamily="34" charset="0"/>
                <a:ea typeface="+mn-ea"/>
                <a:cs typeface="B Mitra" pitchFamily="2" charset="-78"/>
              </a:rPr>
              <a:t>نمونه های مشابه</a:t>
            </a:r>
            <a:endParaRPr lang="en-US" sz="2400" kern="1200" dirty="0">
              <a:solidFill>
                <a:prstClr val="white"/>
              </a:solidFill>
              <a:latin typeface="Calibri" panose="020F0502020204030204" pitchFamily="34" charset="0"/>
              <a:ea typeface="+mn-ea"/>
              <a:cs typeface="B Mitra" pitchFamily="2" charset="-7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4599711" y="152403"/>
            <a:ext cx="4365625" cy="1470025"/>
          </a:xfrm>
          <a:prstGeom prst="rect">
            <a:avLst/>
          </a:prstGeom>
          <a:noFill/>
          <a:ln>
            <a:noFill/>
          </a:ln>
          <a:effectLst/>
        </p:spPr>
      </p:pic>
      <p:cxnSp>
        <p:nvCxnSpPr>
          <p:cNvPr id="7" name="Straight Connector 6"/>
          <p:cNvCxnSpPr/>
          <p:nvPr/>
        </p:nvCxnSpPr>
        <p:spPr>
          <a:xfrm flipH="1">
            <a:off x="7132749" y="3041905"/>
            <a:ext cx="19812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flipH="1">
            <a:off x="0" y="3810000"/>
            <a:ext cx="2895600"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Rectangle 17"/>
          <p:cNvSpPr/>
          <p:nvPr/>
        </p:nvSpPr>
        <p:spPr>
          <a:xfrm>
            <a:off x="5105418" y="2505670"/>
            <a:ext cx="2132281" cy="923314"/>
          </a:xfrm>
          <a:prstGeom prst="rect">
            <a:avLst/>
          </a:prstGeom>
          <a:noFill/>
        </p:spPr>
        <p:txBody>
          <a:bodyPr wrap="none" lIns="91423" tIns="45712" rIns="91423" bIns="45712">
            <a:spAutoFit/>
          </a:bodyPr>
          <a:lstStyle/>
          <a:p>
            <a:pPr algn="ctr"/>
            <a:r>
              <a:rPr lang="fa-IR"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scaled="0"/>
                </a:gradFill>
                <a:effectLst>
                  <a:innerShdw blurRad="69850" dist="43180" dir="5400000">
                    <a:srgbClr val="000000">
                      <a:alpha val="65000"/>
                    </a:srgbClr>
                  </a:innerShdw>
                </a:effectLst>
                <a:cs typeface="B Nazanin Outline" pitchFamily="2" charset="-78"/>
              </a:rPr>
              <a:t>ســوات</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scaled="0"/>
              </a:gradFill>
              <a:effectLst>
                <a:innerShdw blurRad="69850" dist="43180" dir="5400000">
                  <a:srgbClr val="000000">
                    <a:alpha val="65000"/>
                  </a:srgbClr>
                </a:innerShdw>
              </a:effectLst>
              <a:cs typeface="B Nazanin Outline" pitchFamily="2" charset="-78"/>
            </a:endParaRPr>
          </a:p>
        </p:txBody>
      </p:sp>
      <p:pic>
        <p:nvPicPr>
          <p:cNvPr id="15" name="Picture 2"/>
          <p:cNvPicPr>
            <a:picLocks noChangeAspect="1" noChangeArrowheads="1"/>
          </p:cNvPicPr>
          <p:nvPr/>
        </p:nvPicPr>
        <p:blipFill>
          <a:blip r:embed="rId4"/>
          <a:srcRect/>
          <a:stretch>
            <a:fillRect/>
          </a:stretch>
        </p:blipFill>
        <p:spPr bwMode="auto">
          <a:xfrm>
            <a:off x="118992" y="4806950"/>
            <a:ext cx="8961437" cy="2127250"/>
          </a:xfrm>
          <a:prstGeom prst="rect">
            <a:avLst/>
          </a:prstGeom>
          <a:noFill/>
          <a:ln>
            <a:noFill/>
          </a:ln>
          <a:effectLst/>
        </p:spPr>
      </p:pic>
      <p:sp>
        <p:nvSpPr>
          <p:cNvPr id="8" name="Rectangle 7"/>
          <p:cNvSpPr/>
          <p:nvPr/>
        </p:nvSpPr>
        <p:spPr>
          <a:xfrm>
            <a:off x="2805477" y="2971800"/>
            <a:ext cx="3214307" cy="923314"/>
          </a:xfrm>
          <a:prstGeom prst="rect">
            <a:avLst/>
          </a:prstGeom>
          <a:noFill/>
        </p:spPr>
        <p:txBody>
          <a:bodyPr wrap="none" lIns="91423" tIns="45712" rIns="91423" bIns="45712">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scaled="0"/>
                </a:gradFill>
                <a:effectLst>
                  <a:outerShdw blurRad="80000" dist="40000" dir="5040000" algn="tl">
                    <a:srgbClr val="000000">
                      <a:alpha val="30000"/>
                    </a:srgbClr>
                  </a:outerShdw>
                </a:effectLst>
                <a:cs typeface="B Nazanin Outline" pitchFamily="2" charset="-78"/>
              </a:rPr>
              <a:t>منظـــــــــر</a:t>
            </a:r>
            <a:endPar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scaled="0"/>
              </a:gradFill>
              <a:effectLst>
                <a:outerShdw blurRad="80000" dist="40000" dir="5040000" algn="tl">
                  <a:srgbClr val="000000">
                    <a:alpha val="30000"/>
                  </a:srgbClr>
                </a:outerShdw>
              </a:effectLst>
              <a:cs typeface="B Nazanin Outline" pitchFamily="2" charset="-78"/>
            </a:endParaRPr>
          </a:p>
        </p:txBody>
      </p:sp>
      <p:sp>
        <p:nvSpPr>
          <p:cNvPr id="2" name="TextBox 1"/>
          <p:cNvSpPr txBox="1"/>
          <p:nvPr/>
        </p:nvSpPr>
        <p:spPr>
          <a:xfrm>
            <a:off x="5715000" y="415811"/>
            <a:ext cx="1828800" cy="461665"/>
          </a:xfrm>
          <a:prstGeom prst="rect">
            <a:avLst/>
          </a:prstGeom>
          <a:noFill/>
        </p:spPr>
        <p:txBody>
          <a:bodyPr wrap="square" rtlCol="0">
            <a:spAutoFit/>
          </a:bodyPr>
          <a:lstStyle/>
          <a:p>
            <a:pPr algn="ctr" rtl="1"/>
            <a:r>
              <a:rPr lang="fa-IR" sz="2400" b="1" dirty="0" smtClean="0">
                <a:cs typeface="B Bardiya" panose="00000400000000000000" pitchFamily="2" charset="-78"/>
              </a:rPr>
              <a:t>شهر نطنز</a:t>
            </a:r>
            <a:endParaRPr lang="en-US" sz="2400" b="1" dirty="0">
              <a:cs typeface="B Bardiya" panose="00000400000000000000" pitchFamily="2" charset="-78"/>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4599711" y="152403"/>
            <a:ext cx="4365625" cy="1470025"/>
          </a:xfrm>
          <a:prstGeom prst="rect">
            <a:avLst/>
          </a:prstGeom>
          <a:noFill/>
          <a:ln>
            <a:noFill/>
          </a:ln>
          <a:effectLst/>
        </p:spPr>
      </p:pic>
      <p:pic>
        <p:nvPicPr>
          <p:cNvPr id="2" name="Picture 2"/>
          <p:cNvPicPr>
            <a:picLocks noChangeAspect="1" noChangeArrowheads="1"/>
          </p:cNvPicPr>
          <p:nvPr/>
        </p:nvPicPr>
        <p:blipFill>
          <a:blip r:embed="rId4"/>
          <a:srcRect/>
          <a:stretch>
            <a:fillRect/>
          </a:stretch>
        </p:blipFill>
        <p:spPr bwMode="auto">
          <a:xfrm>
            <a:off x="117909" y="1371603"/>
            <a:ext cx="8854354" cy="5098597"/>
          </a:xfrm>
          <a:prstGeom prst="rect">
            <a:avLst/>
          </a:prstGeom>
          <a:noFill/>
          <a:ln>
            <a:noFill/>
          </a:ln>
          <a:effectLst/>
        </p:spPr>
      </p:pic>
      <p:sp>
        <p:nvSpPr>
          <p:cNvPr id="4" name="TextBox 3"/>
          <p:cNvSpPr txBox="1"/>
          <p:nvPr/>
        </p:nvSpPr>
        <p:spPr>
          <a:xfrm>
            <a:off x="4480775" y="314980"/>
            <a:ext cx="4239491" cy="523204"/>
          </a:xfrm>
          <a:prstGeom prst="rect">
            <a:avLst/>
          </a:prstGeom>
          <a:noFill/>
        </p:spPr>
        <p:txBody>
          <a:bodyPr wrap="square" lIns="91423" tIns="45712" rIns="91423" bIns="45712" rtlCol="0">
            <a:spAutoFit/>
          </a:bodyPr>
          <a:lstStyle/>
          <a:p>
            <a:pPr algn="ctr" rtl="1"/>
            <a:r>
              <a:rPr lang="fa-IR" sz="2800" dirty="0">
                <a:solidFill>
                  <a:schemeClr val="bg1"/>
                </a:solidFill>
                <a:effectLst>
                  <a:outerShdw blurRad="38100" dist="38100" dir="2700000" algn="tl">
                    <a:srgbClr val="000000">
                      <a:alpha val="43137"/>
                    </a:srgbClr>
                  </a:outerShdw>
                </a:effectLst>
                <a:cs typeface="B Tehran" pitchFamily="2" charset="-78"/>
              </a:rPr>
              <a:t>جــــــــدول سوات</a:t>
            </a:r>
            <a:endParaRPr lang="en-US" sz="2800" b="1" dirty="0">
              <a:solidFill>
                <a:schemeClr val="bg1"/>
              </a:solidFill>
              <a:cs typeface="B Tehran" pitchFamily="2" charset="-7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4599711" y="152403"/>
            <a:ext cx="4365625" cy="1470025"/>
          </a:xfrm>
          <a:prstGeom prst="rect">
            <a:avLst/>
          </a:prstGeom>
          <a:noFill/>
          <a:ln>
            <a:noFill/>
          </a:ln>
          <a:effectLst/>
        </p:spPr>
      </p:pic>
      <p:pic>
        <p:nvPicPr>
          <p:cNvPr id="3075" name="Picture 3"/>
          <p:cNvPicPr>
            <a:picLocks noChangeAspect="1" noChangeArrowheads="1"/>
          </p:cNvPicPr>
          <p:nvPr/>
        </p:nvPicPr>
        <p:blipFill>
          <a:blip r:embed="rId4"/>
          <a:srcRect/>
          <a:stretch>
            <a:fillRect/>
          </a:stretch>
        </p:blipFill>
        <p:spPr bwMode="auto">
          <a:xfrm>
            <a:off x="166544" y="1905003"/>
            <a:ext cx="8798791" cy="3656895"/>
          </a:xfrm>
          <a:prstGeom prst="rect">
            <a:avLst/>
          </a:prstGeom>
          <a:noFill/>
          <a:ln>
            <a:noFill/>
          </a:ln>
          <a:effectLst/>
        </p:spPr>
      </p:pic>
      <p:sp>
        <p:nvSpPr>
          <p:cNvPr id="5" name="TextBox 4"/>
          <p:cNvSpPr txBox="1"/>
          <p:nvPr/>
        </p:nvSpPr>
        <p:spPr>
          <a:xfrm>
            <a:off x="4480775" y="314980"/>
            <a:ext cx="4239491" cy="523204"/>
          </a:xfrm>
          <a:prstGeom prst="rect">
            <a:avLst/>
          </a:prstGeom>
          <a:noFill/>
        </p:spPr>
        <p:txBody>
          <a:bodyPr wrap="square" lIns="91423" tIns="45712" rIns="91423" bIns="45712" rtlCol="0">
            <a:spAutoFit/>
          </a:bodyPr>
          <a:lstStyle/>
          <a:p>
            <a:pPr algn="ctr" rtl="1"/>
            <a:r>
              <a:rPr lang="fa-IR" sz="2800" dirty="0">
                <a:solidFill>
                  <a:schemeClr val="bg1"/>
                </a:solidFill>
                <a:effectLst>
                  <a:outerShdw blurRad="38100" dist="38100" dir="2700000" algn="tl">
                    <a:srgbClr val="000000">
                      <a:alpha val="43137"/>
                    </a:srgbClr>
                  </a:outerShdw>
                </a:effectLst>
                <a:cs typeface="B Tehran" pitchFamily="2" charset="-78"/>
              </a:rPr>
              <a:t>جــــــــدول سوات</a:t>
            </a:r>
            <a:endParaRPr lang="en-US" sz="2800" b="1" dirty="0">
              <a:solidFill>
                <a:schemeClr val="bg1"/>
              </a:solidFill>
              <a:cs typeface="B Tehran" pitchFamily="2" charset="-78"/>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31" name="Rectangle 30"/>
          <p:cNvSpPr/>
          <p:nvPr/>
        </p:nvSpPr>
        <p:spPr>
          <a:xfrm>
            <a:off x="5410200" y="705009"/>
            <a:ext cx="2322801" cy="691933"/>
          </a:xfrm>
          <a:prstGeom prst="rect">
            <a:avLst/>
          </a:prstGeom>
          <a:solidFill>
            <a:schemeClr val="bg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TextBox 31"/>
          <p:cNvSpPr txBox="1"/>
          <p:nvPr/>
        </p:nvSpPr>
        <p:spPr>
          <a:xfrm>
            <a:off x="5410200" y="857409"/>
            <a:ext cx="2209800" cy="338554"/>
          </a:xfrm>
          <a:prstGeom prst="rect">
            <a:avLst/>
          </a:prstGeom>
          <a:noFill/>
        </p:spPr>
        <p:txBody>
          <a:bodyPr wrap="square" rtlCol="0">
            <a:spAutoFit/>
          </a:bodyPr>
          <a:lstStyle/>
          <a:p>
            <a:pPr algn="ctr" rtl="1"/>
            <a:r>
              <a:rPr lang="fa-IR" sz="1600" dirty="0" smtClean="0">
                <a:cs typeface="B Homa" pitchFamily="2" charset="-78"/>
              </a:rPr>
              <a:t>2- بررسی طرح های فرادست</a:t>
            </a:r>
            <a:endParaRPr lang="en-US" sz="1600" dirty="0">
              <a:cs typeface="B Homa" pitchFamily="2" charset="-78"/>
            </a:endParaRPr>
          </a:p>
        </p:txBody>
      </p:sp>
      <p:sp>
        <p:nvSpPr>
          <p:cNvPr id="108" name="Rectangle 107"/>
          <p:cNvSpPr/>
          <p:nvPr/>
        </p:nvSpPr>
        <p:spPr>
          <a:xfrm>
            <a:off x="5410200" y="4419600"/>
            <a:ext cx="2322801" cy="691933"/>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9" name="TextBox 108"/>
          <p:cNvSpPr txBox="1"/>
          <p:nvPr/>
        </p:nvSpPr>
        <p:spPr>
          <a:xfrm>
            <a:off x="5410200" y="4495800"/>
            <a:ext cx="2209800" cy="584775"/>
          </a:xfrm>
          <a:prstGeom prst="rect">
            <a:avLst/>
          </a:prstGeom>
          <a:noFill/>
        </p:spPr>
        <p:txBody>
          <a:bodyPr wrap="square" rtlCol="0">
            <a:spAutoFit/>
          </a:bodyPr>
          <a:lstStyle/>
          <a:p>
            <a:pPr algn="ctr" rtl="1"/>
            <a:r>
              <a:rPr lang="fa-IR" sz="1600" dirty="0" smtClean="0">
                <a:cs typeface="B Homa" pitchFamily="2" charset="-78"/>
              </a:rPr>
              <a:t>3- شناخت و تحلیل عملکردی</a:t>
            </a:r>
            <a:endParaRPr lang="en-US" sz="1600" dirty="0">
              <a:cs typeface="B Homa" pitchFamily="2" charset="-78"/>
            </a:endParaRPr>
          </a:p>
        </p:txBody>
      </p:sp>
      <p:cxnSp>
        <p:nvCxnSpPr>
          <p:cNvPr id="110" name="Straight Connector 109"/>
          <p:cNvCxnSpPr/>
          <p:nvPr/>
        </p:nvCxnSpPr>
        <p:spPr>
          <a:xfrm>
            <a:off x="4114800" y="4800600"/>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11" name="Rectangle 110"/>
          <p:cNvSpPr/>
          <p:nvPr/>
        </p:nvSpPr>
        <p:spPr>
          <a:xfrm>
            <a:off x="1828800" y="3867591"/>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شبکه تردد سواره و پیاده</a:t>
            </a:r>
            <a:endParaRPr lang="en-US" dirty="0">
              <a:cs typeface="B Lotus" panose="00000400000000000000" pitchFamily="2" charset="-78"/>
            </a:endParaRPr>
          </a:p>
        </p:txBody>
      </p:sp>
      <p:sp>
        <p:nvSpPr>
          <p:cNvPr id="112" name="Rectangle 111"/>
          <p:cNvSpPr/>
          <p:nvPr/>
        </p:nvSpPr>
        <p:spPr>
          <a:xfrm>
            <a:off x="1828800" y="4573538"/>
            <a:ext cx="1994340" cy="45566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الگوی فعالیتی</a:t>
            </a:r>
            <a:endParaRPr lang="en-US" dirty="0">
              <a:cs typeface="B Lotus" panose="00000400000000000000" pitchFamily="2" charset="-78"/>
            </a:endParaRPr>
          </a:p>
        </p:txBody>
      </p:sp>
      <p:sp>
        <p:nvSpPr>
          <p:cNvPr id="113" name="Rectangle 112"/>
          <p:cNvSpPr/>
          <p:nvPr/>
        </p:nvSpPr>
        <p:spPr>
          <a:xfrm>
            <a:off x="1828800" y="5239191"/>
            <a:ext cx="1994340" cy="3996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زیرساخت</a:t>
            </a:r>
            <a:endParaRPr lang="en-US" dirty="0">
              <a:cs typeface="B Lotus" panose="00000400000000000000" pitchFamily="2" charset="-78"/>
            </a:endParaRPr>
          </a:p>
        </p:txBody>
      </p:sp>
      <p:cxnSp>
        <p:nvCxnSpPr>
          <p:cNvPr id="114" name="Straight Connector 113"/>
          <p:cNvCxnSpPr/>
          <p:nvPr/>
        </p:nvCxnSpPr>
        <p:spPr>
          <a:xfrm rot="5400000">
            <a:off x="3115690" y="4943695"/>
            <a:ext cx="1999015" cy="794"/>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15" name="Straight Connector 114"/>
          <p:cNvCxnSpPr/>
          <p:nvPr/>
        </p:nvCxnSpPr>
        <p:spPr>
          <a:xfrm rot="10800000">
            <a:off x="3810000" y="41148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16" name="Straight Connector 115"/>
          <p:cNvCxnSpPr/>
          <p:nvPr/>
        </p:nvCxnSpPr>
        <p:spPr>
          <a:xfrm rot="10800000">
            <a:off x="3810000" y="4802138"/>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17" name="Straight Connector 116"/>
          <p:cNvCxnSpPr/>
          <p:nvPr/>
        </p:nvCxnSpPr>
        <p:spPr>
          <a:xfrm rot="10800000">
            <a:off x="3810000" y="54864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18" name="Rectangle 117"/>
          <p:cNvSpPr/>
          <p:nvPr/>
        </p:nvSpPr>
        <p:spPr>
          <a:xfrm>
            <a:off x="1829594" y="2590006"/>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توزیع کاربری و خدمات</a:t>
            </a:r>
            <a:endParaRPr lang="en-US" dirty="0">
              <a:cs typeface="B Lotus" panose="00000400000000000000" pitchFamily="2" charset="-78"/>
            </a:endParaRPr>
          </a:p>
        </p:txBody>
      </p:sp>
      <p:sp>
        <p:nvSpPr>
          <p:cNvPr id="119" name="Rectangle 118"/>
          <p:cNvSpPr/>
          <p:nvPr/>
        </p:nvSpPr>
        <p:spPr>
          <a:xfrm>
            <a:off x="1829594" y="3276600"/>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دسترسی و نفوذپذیری</a:t>
            </a:r>
            <a:endParaRPr lang="en-US" dirty="0">
              <a:cs typeface="B Lotus" panose="00000400000000000000" pitchFamily="2" charset="-78"/>
            </a:endParaRPr>
          </a:p>
        </p:txBody>
      </p:sp>
      <p:cxnSp>
        <p:nvCxnSpPr>
          <p:cNvPr id="120" name="Straight Connector 119"/>
          <p:cNvCxnSpPr/>
          <p:nvPr/>
        </p:nvCxnSpPr>
        <p:spPr>
          <a:xfrm rot="5400000">
            <a:off x="3275805" y="3504406"/>
            <a:ext cx="16764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1" name="Straight Connector 120"/>
          <p:cNvCxnSpPr/>
          <p:nvPr/>
        </p:nvCxnSpPr>
        <p:spPr>
          <a:xfrm rot="10800000">
            <a:off x="3810794" y="2666206"/>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2" name="Straight Connector 121"/>
          <p:cNvCxnSpPr/>
          <p:nvPr/>
        </p:nvCxnSpPr>
        <p:spPr>
          <a:xfrm rot="10800000">
            <a:off x="3810794" y="35052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23" name="Rectangle 122"/>
          <p:cNvSpPr/>
          <p:nvPr/>
        </p:nvSpPr>
        <p:spPr>
          <a:xfrm>
            <a:off x="1828800" y="5791200"/>
            <a:ext cx="1994340" cy="36239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a-IR" dirty="0" smtClean="0">
                <a:cs typeface="B Lotus" panose="00000400000000000000" pitchFamily="2" charset="-78"/>
              </a:rPr>
              <a:t>ایمنی</a:t>
            </a:r>
            <a:endParaRPr lang="en-US" dirty="0">
              <a:cs typeface="B Lotus" panose="00000400000000000000" pitchFamily="2" charset="-78"/>
            </a:endParaRPr>
          </a:p>
        </p:txBody>
      </p:sp>
      <p:cxnSp>
        <p:nvCxnSpPr>
          <p:cNvPr id="124" name="Straight Connector 123"/>
          <p:cNvCxnSpPr/>
          <p:nvPr/>
        </p:nvCxnSpPr>
        <p:spPr>
          <a:xfrm rot="10800000">
            <a:off x="3810000" y="59436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108" name="Rectangle 107"/>
          <p:cNvSpPr/>
          <p:nvPr/>
        </p:nvSpPr>
        <p:spPr>
          <a:xfrm>
            <a:off x="5410200" y="1066800"/>
            <a:ext cx="2322801" cy="691933"/>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9" name="TextBox 108"/>
          <p:cNvSpPr txBox="1"/>
          <p:nvPr/>
        </p:nvSpPr>
        <p:spPr>
          <a:xfrm>
            <a:off x="5410200" y="1143000"/>
            <a:ext cx="2209800" cy="584775"/>
          </a:xfrm>
          <a:prstGeom prst="rect">
            <a:avLst/>
          </a:prstGeom>
          <a:noFill/>
        </p:spPr>
        <p:txBody>
          <a:bodyPr wrap="square" rtlCol="0">
            <a:spAutoFit/>
          </a:bodyPr>
          <a:lstStyle/>
          <a:p>
            <a:pPr algn="ctr" rtl="1"/>
            <a:r>
              <a:rPr lang="fa-IR" sz="1600" dirty="0" smtClean="0">
                <a:cs typeface="B Homa" pitchFamily="2" charset="-78"/>
              </a:rPr>
              <a:t>3- شناخت و تحلیل عملکردی</a:t>
            </a:r>
            <a:endParaRPr lang="en-US" sz="1600" dirty="0">
              <a:cs typeface="B Homa" pitchFamily="2" charset="-78"/>
            </a:endParaRPr>
          </a:p>
        </p:txBody>
      </p:sp>
      <p:cxnSp>
        <p:nvCxnSpPr>
          <p:cNvPr id="110" name="Straight Connector 109"/>
          <p:cNvCxnSpPr/>
          <p:nvPr/>
        </p:nvCxnSpPr>
        <p:spPr>
          <a:xfrm>
            <a:off x="4129021" y="1411228"/>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11" name="Rectangle 110"/>
          <p:cNvSpPr/>
          <p:nvPr/>
        </p:nvSpPr>
        <p:spPr>
          <a:xfrm>
            <a:off x="1828800" y="2286000"/>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شبکه تردد سواره و پیاده</a:t>
            </a:r>
            <a:endParaRPr lang="en-US" dirty="0">
              <a:cs typeface="B Lotus" panose="00000400000000000000" pitchFamily="2" charset="-78"/>
            </a:endParaRPr>
          </a:p>
        </p:txBody>
      </p:sp>
      <p:cxnSp>
        <p:nvCxnSpPr>
          <p:cNvPr id="115" name="Straight Connector 114"/>
          <p:cNvCxnSpPr/>
          <p:nvPr/>
        </p:nvCxnSpPr>
        <p:spPr>
          <a:xfrm rot="10800000">
            <a:off x="3810000" y="2533209"/>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18" name="Rectangle 117"/>
          <p:cNvSpPr/>
          <p:nvPr/>
        </p:nvSpPr>
        <p:spPr>
          <a:xfrm>
            <a:off x="1828800" y="533400"/>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توزیع کاربری و خدمات</a:t>
            </a:r>
            <a:endParaRPr lang="en-US" dirty="0">
              <a:cs typeface="B Lotus" panose="00000400000000000000" pitchFamily="2" charset="-78"/>
            </a:endParaRPr>
          </a:p>
        </p:txBody>
      </p:sp>
      <p:sp>
        <p:nvSpPr>
          <p:cNvPr id="119" name="Rectangle 118"/>
          <p:cNvSpPr/>
          <p:nvPr/>
        </p:nvSpPr>
        <p:spPr>
          <a:xfrm>
            <a:off x="1829594" y="1371600"/>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دسترسی و نفوذپذیری</a:t>
            </a:r>
            <a:endParaRPr lang="en-US" dirty="0">
              <a:cs typeface="B Lotus" panose="00000400000000000000" pitchFamily="2" charset="-78"/>
            </a:endParaRPr>
          </a:p>
        </p:txBody>
      </p:sp>
      <p:cxnSp>
        <p:nvCxnSpPr>
          <p:cNvPr id="120" name="Straight Connector 119"/>
          <p:cNvCxnSpPr/>
          <p:nvPr/>
        </p:nvCxnSpPr>
        <p:spPr>
          <a:xfrm>
            <a:off x="4114675" y="629004"/>
            <a:ext cx="125" cy="190420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1" name="Straight Connector 120"/>
          <p:cNvCxnSpPr/>
          <p:nvPr/>
        </p:nvCxnSpPr>
        <p:spPr>
          <a:xfrm rot="10800000">
            <a:off x="3810000" y="6096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2" name="Straight Connector 121"/>
          <p:cNvCxnSpPr/>
          <p:nvPr/>
        </p:nvCxnSpPr>
        <p:spPr>
          <a:xfrm rot="10800000">
            <a:off x="3810794" y="16002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4" name="Rectangle 3"/>
          <p:cNvSpPr/>
          <p:nvPr/>
        </p:nvSpPr>
        <p:spPr>
          <a:xfrm>
            <a:off x="533400" y="3505200"/>
            <a:ext cx="5867400" cy="30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fa-IR" b="1" dirty="0" smtClean="0">
                <a:cs typeface="B Lotus" panose="00000400000000000000" pitchFamily="2" charset="-78"/>
              </a:rPr>
              <a:t>بخش سوم تحلیل و شناخت فضای شهری به حوزه عملکردی مربوط است که خود شامل 6 زیر بخش است که در این جلسه سه مورد اول مورد معرفی قرار می گیرد. برای بررسی این بخش نیاز به مشاهدات میدانی برای برداشت و یا کنترل نقشه های موجود از وضعیت های عملکردی حوزه محلی و فراگیر مورد نظر است. بدین ترتیب دانشجویان در این فعالیت با مشاهدات میدانی می توانند کاربری و خدمات و فعالیت های محدوده را بررسی کرده و شبکه حمل ونقل و دسترسی را نیز بسنجند.</a:t>
            </a:r>
            <a:endParaRPr lang="en-US" b="1" dirty="0">
              <a:cs typeface="B Lotus" panose="00000400000000000000" pitchFamily="2" charset="-78"/>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108" name="Rectangle 107"/>
          <p:cNvSpPr/>
          <p:nvPr/>
        </p:nvSpPr>
        <p:spPr>
          <a:xfrm>
            <a:off x="5410200" y="1066800"/>
            <a:ext cx="2322801" cy="69193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9" name="TextBox 108"/>
          <p:cNvSpPr txBox="1"/>
          <p:nvPr/>
        </p:nvSpPr>
        <p:spPr>
          <a:xfrm>
            <a:off x="5410200" y="1143000"/>
            <a:ext cx="2209800" cy="584775"/>
          </a:xfrm>
          <a:prstGeom prst="rect">
            <a:avLst/>
          </a:prstGeom>
          <a:noFill/>
        </p:spPr>
        <p:txBody>
          <a:bodyPr wrap="square" rtlCol="0">
            <a:spAutoFit/>
          </a:bodyPr>
          <a:lstStyle/>
          <a:p>
            <a:pPr algn="ctr" rtl="1"/>
            <a:r>
              <a:rPr lang="fa-IR" sz="1600" dirty="0" smtClean="0">
                <a:cs typeface="B Homa" pitchFamily="2" charset="-78"/>
              </a:rPr>
              <a:t>3- شناخت و تحلیل عملکردی</a:t>
            </a:r>
            <a:endParaRPr lang="en-US" sz="1600" dirty="0">
              <a:cs typeface="B Homa" pitchFamily="2" charset="-78"/>
            </a:endParaRPr>
          </a:p>
        </p:txBody>
      </p:sp>
      <p:cxnSp>
        <p:nvCxnSpPr>
          <p:cNvPr id="110" name="Straight Connector 109"/>
          <p:cNvCxnSpPr/>
          <p:nvPr/>
        </p:nvCxnSpPr>
        <p:spPr>
          <a:xfrm>
            <a:off x="4129021" y="1411228"/>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11" name="Rectangle 110"/>
          <p:cNvSpPr/>
          <p:nvPr/>
        </p:nvSpPr>
        <p:spPr>
          <a:xfrm>
            <a:off x="1828800" y="2286000"/>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شبکه تردد سواره و پیاده</a:t>
            </a:r>
            <a:endParaRPr lang="en-US" dirty="0">
              <a:cs typeface="B Lotus" panose="00000400000000000000" pitchFamily="2" charset="-78"/>
            </a:endParaRPr>
          </a:p>
        </p:txBody>
      </p:sp>
      <p:cxnSp>
        <p:nvCxnSpPr>
          <p:cNvPr id="115" name="Straight Connector 114"/>
          <p:cNvCxnSpPr/>
          <p:nvPr/>
        </p:nvCxnSpPr>
        <p:spPr>
          <a:xfrm rot="10800000">
            <a:off x="3810000" y="2533209"/>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18" name="Rectangle 117"/>
          <p:cNvSpPr/>
          <p:nvPr/>
        </p:nvSpPr>
        <p:spPr>
          <a:xfrm>
            <a:off x="1828800" y="533400"/>
            <a:ext cx="1994340" cy="457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rtl="1"/>
            <a:r>
              <a:rPr lang="fa-IR" dirty="0" smtClean="0">
                <a:cs typeface="B Lotus" panose="00000400000000000000" pitchFamily="2" charset="-78"/>
              </a:rPr>
              <a:t>توزیع کاربری و خدمات</a:t>
            </a:r>
            <a:endParaRPr lang="en-US" dirty="0">
              <a:cs typeface="B Lotus" panose="00000400000000000000" pitchFamily="2" charset="-78"/>
            </a:endParaRPr>
          </a:p>
        </p:txBody>
      </p:sp>
      <p:sp>
        <p:nvSpPr>
          <p:cNvPr id="119" name="Rectangle 118"/>
          <p:cNvSpPr/>
          <p:nvPr/>
        </p:nvSpPr>
        <p:spPr>
          <a:xfrm>
            <a:off x="1829594" y="1371600"/>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دسترسی و نفوذپذیری</a:t>
            </a:r>
            <a:endParaRPr lang="en-US" dirty="0">
              <a:cs typeface="B Lotus" panose="00000400000000000000" pitchFamily="2" charset="-78"/>
            </a:endParaRPr>
          </a:p>
        </p:txBody>
      </p:sp>
      <p:cxnSp>
        <p:nvCxnSpPr>
          <p:cNvPr id="120" name="Straight Connector 119"/>
          <p:cNvCxnSpPr/>
          <p:nvPr/>
        </p:nvCxnSpPr>
        <p:spPr>
          <a:xfrm>
            <a:off x="4114675" y="629004"/>
            <a:ext cx="125" cy="190420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1" name="Straight Connector 120"/>
          <p:cNvCxnSpPr/>
          <p:nvPr/>
        </p:nvCxnSpPr>
        <p:spPr>
          <a:xfrm rot="10800000">
            <a:off x="3810000" y="6096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2" name="Straight Connector 121"/>
          <p:cNvCxnSpPr/>
          <p:nvPr/>
        </p:nvCxnSpPr>
        <p:spPr>
          <a:xfrm rot="10800000">
            <a:off x="3810794" y="16002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4" name="Rectangle 3"/>
          <p:cNvSpPr/>
          <p:nvPr/>
        </p:nvSpPr>
        <p:spPr>
          <a:xfrm>
            <a:off x="533400" y="3505200"/>
            <a:ext cx="5867400" cy="30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fa-IR" b="1" dirty="0" smtClean="0">
                <a:cs typeface="B Lotus" panose="00000400000000000000" pitchFamily="2" charset="-78"/>
              </a:rPr>
              <a:t>در بخش توزیع کاربری و خدمات، با استفاده از نقشه های کاربری که از طریق سازمانی بدست آورده اید و با برداشت میدانی آن را کنترل و اصلاح کرده اید می توانید محدوده فضای شهری مورد بررسی را در حوزه های محلی و فراگیر که در بخش اول آن را معرفی کرده اید نشان دهید. این موضوع بدیهی است که نوع کاربری های یک فضای شهری بر کیفیت و شاخصه های بررسی ان فضای شهری کاملا تاثیرگذار است. بطور مثال کاربری های مختلف می توانند بر شلوغی، خلوتی، امنیت، سرزندگی و روابط اجتماعی تاثیر گذار باشند. این موارد از جمله مباحثی است که بر تحلیل های شما با استفاده از تکنیک سوآت تاثیر می گذارد. به این نکته دقت داشته باشید که ما به فعالیت نپرداخته ایم بلکه به کاربری پرداخته ایم. و فعالیت را در قسمت چهارم همین بخش بررسی می کنیم.</a:t>
            </a:r>
            <a:endParaRPr lang="en-US" b="1" dirty="0">
              <a:cs typeface="B Lotus" panose="00000400000000000000" pitchFamily="2" charset="-7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panose="020F0502020204030204" pitchFamily="34" charset="0"/>
                <a:ea typeface="+mn-ea"/>
                <a:cs typeface="B Homa" pitchFamily="2" charset="-78"/>
              </a:rPr>
              <a:t>فرایند برنامه شناخت و تحلیل فضای شهری</a:t>
            </a:r>
            <a:endParaRPr lang="en-US" sz="2400" kern="1200" dirty="0">
              <a:solidFill>
                <a:prstClr val="white"/>
              </a:solidFill>
              <a:latin typeface="Calibri" panose="020F0502020204030204" pitchFamily="34" charset="0"/>
              <a:ea typeface="+mn-ea"/>
              <a:cs typeface="B Homa" pitchFamily="2" charset="-78"/>
            </a:endParaRPr>
          </a:p>
        </p:txBody>
      </p:sp>
      <p:sp>
        <p:nvSpPr>
          <p:cNvPr id="38" name="Rectangle 37"/>
          <p:cNvSpPr/>
          <p:nvPr/>
        </p:nvSpPr>
        <p:spPr>
          <a:xfrm>
            <a:off x="5029200" y="533400"/>
            <a:ext cx="3061140" cy="914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smtClean="0">
                <a:solidFill>
                  <a:prstClr val="white"/>
                </a:solidFill>
                <a:latin typeface="Blackoak Std" panose="04050907060602020202" pitchFamily="82" charset="0"/>
                <a:cs typeface="B Mitra" pitchFamily="2" charset="-78"/>
              </a:rPr>
              <a:t>توزیع کاربری و خدمات</a:t>
            </a:r>
            <a:endParaRPr lang="en-US" sz="2400" kern="1200" dirty="0">
              <a:solidFill>
                <a:prstClr val="white"/>
              </a:solidFill>
              <a:latin typeface="Blackoak Std" panose="04050907060602020202" pitchFamily="82" charset="0"/>
              <a:cs typeface="B Mitra" pitchFamily="2" charset="-78"/>
            </a:endParaRPr>
          </a:p>
        </p:txBody>
      </p:sp>
      <p:sp>
        <p:nvSpPr>
          <p:cNvPr id="25" name="Rectangle 24"/>
          <p:cNvSpPr/>
          <p:nvPr/>
        </p:nvSpPr>
        <p:spPr>
          <a:xfrm>
            <a:off x="3048000" y="28956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a:solidFill>
                  <a:prstClr val="white"/>
                </a:solidFill>
                <a:latin typeface="Calibri" panose="020F0502020204030204" pitchFamily="34" charset="0"/>
                <a:ea typeface="+mn-ea"/>
                <a:cs typeface="B Mitra" pitchFamily="2" charset="-78"/>
              </a:rPr>
              <a:t>نمونه های مشابه</a:t>
            </a:r>
            <a:endParaRPr lang="en-US" sz="2400" kern="1200" dirty="0">
              <a:solidFill>
                <a:prstClr val="white"/>
              </a:solidFill>
              <a:latin typeface="Calibri" panose="020F0502020204030204" pitchFamily="34" charset="0"/>
              <a:ea typeface="+mn-ea"/>
              <a:cs typeface="B Mitra" pitchFamily="2" charset="-7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 y="304800"/>
            <a:ext cx="4267200" cy="3581400"/>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2" name="TextBox 21"/>
          <p:cNvSpPr txBox="1"/>
          <p:nvPr/>
        </p:nvSpPr>
        <p:spPr>
          <a:xfrm>
            <a:off x="457200" y="1066800"/>
            <a:ext cx="3810000" cy="2123658"/>
          </a:xfrm>
          <a:prstGeom prst="rect">
            <a:avLst/>
          </a:prstGeom>
          <a:noFill/>
        </p:spPr>
        <p:txBody>
          <a:bodyPr wrap="square" rtlCol="0">
            <a:spAutoFit/>
            <a:scene3d>
              <a:camera prst="orthographicFront">
                <a:rot lat="0" lon="0" rev="0"/>
              </a:camera>
              <a:lightRig rig="glow" dir="t">
                <a:rot lat="0" lon="0" rev="3600000"/>
              </a:lightRig>
            </a:scene3d>
            <a:sp3d extrusionH="57150" prstMaterial="softEdge">
              <a:bevelT w="29210" h="16510" prst="convex"/>
              <a:contourClr>
                <a:schemeClr val="accent4">
                  <a:alpha val="95000"/>
                </a:schemeClr>
              </a:contourClr>
            </a:sp3d>
          </a:bodyPr>
          <a:lstStyle/>
          <a:p>
            <a:pPr algn="ctr"/>
            <a:r>
              <a:rPr lang="fa-IR" sz="4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کلامی از شهرسازی و تفاوت جایگاه آن با معماری</a:t>
            </a:r>
            <a:endParaRPr lang="fa-IR" sz="4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endParaRPr>
          </a:p>
        </p:txBody>
      </p:sp>
      <p:sp>
        <p:nvSpPr>
          <p:cNvPr id="19" name="Rectangle 18"/>
          <p:cNvSpPr/>
          <p:nvPr/>
        </p:nvSpPr>
        <p:spPr>
          <a:xfrm>
            <a:off x="68580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r>
              <a:rPr lang="fa-IR" sz="2400" dirty="0" smtClean="0">
                <a:solidFill>
                  <a:schemeClr val="accent3"/>
                </a:solidFill>
                <a:cs typeface="B Davat" pitchFamily="2" charset="-78"/>
              </a:rPr>
              <a:t>گرایش های شهرسازی</a:t>
            </a:r>
            <a:endParaRPr lang="en-US" sz="2400" dirty="0">
              <a:solidFill>
                <a:schemeClr val="accent3"/>
              </a:solidFill>
              <a:cs typeface="B Davat" pitchFamily="2" charset="-78"/>
            </a:endParaRPr>
          </a:p>
        </p:txBody>
      </p:sp>
      <p:sp>
        <p:nvSpPr>
          <p:cNvPr id="8" name="TextBox 7"/>
          <p:cNvSpPr txBox="1"/>
          <p:nvPr/>
        </p:nvSpPr>
        <p:spPr>
          <a:xfrm>
            <a:off x="4876800" y="2743200"/>
            <a:ext cx="3276600" cy="2308324"/>
          </a:xfrm>
          <a:prstGeom prst="rect">
            <a:avLst/>
          </a:prstGeom>
          <a:noFill/>
        </p:spPr>
        <p:txBody>
          <a:bodyPr wrap="square" rtlCol="0">
            <a:spAutoFit/>
          </a:bodyPr>
          <a:lstStyle/>
          <a:p>
            <a:pPr algn="just" rtl="1"/>
            <a:r>
              <a:rPr lang="fa-IR" dirty="0" smtClean="0">
                <a:solidFill>
                  <a:schemeClr val="bg1"/>
                </a:solidFill>
                <a:cs typeface="B Lotus" panose="00000400000000000000" pitchFamily="2" charset="-78"/>
              </a:rPr>
              <a:t>شهرسازی چهار گرایش اصلی برنامه ریزی منطقه ای، برنامه ریزی شهری، طراحی شهری و مدیریت شهری دارد که همانند شکل روبرو مقیاس فضایی برخورد با موضوع در شهرسازی بسیار گسترده تر از معماری بوده. ابهام بیشتری در روند کار وجود دارد. کارفرماها نامشخص هستند. به جای فرد با جامعه سروکار داردو...</a:t>
            </a:r>
            <a:endParaRPr lang="en-US" dirty="0">
              <a:solidFill>
                <a:schemeClr val="bg1"/>
              </a:solidFill>
              <a:cs typeface="B Lotus" panose="00000400000000000000" pitchFamily="2" charset="-78"/>
            </a:endParaRPr>
          </a:p>
        </p:txBody>
      </p:sp>
      <p:graphicFrame>
        <p:nvGraphicFramePr>
          <p:cNvPr id="9" name="Diagram 8"/>
          <p:cNvGraphicFramePr/>
          <p:nvPr/>
        </p:nvGraphicFramePr>
        <p:xfrm>
          <a:off x="838200" y="3962400"/>
          <a:ext cx="274320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linds(horizontal)">
                                      <p:cBhvr>
                                        <p:cTn id="7" dur="2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iterate type="lt">
                                    <p:tmPct val="10000"/>
                                  </p:iterate>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ppt_w</p:attrName>
                                        </p:attrNameLst>
                                      </p:cBhvr>
                                      <p:tavLst>
                                        <p:tav tm="0" fmla="#ppt_w*sin(2.5*pi*$)">
                                          <p:val>
                                            <p:fltVal val="0"/>
                                          </p:val>
                                        </p:tav>
                                        <p:tav tm="100000">
                                          <p:val>
                                            <p:fltVal val="1"/>
                                          </p:val>
                                        </p:tav>
                                      </p:tavLst>
                                    </p:anim>
                                    <p:anim calcmode="lin" valueType="num">
                                      <p:cBhvr>
                                        <p:cTn id="14"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a:xfrm>
            <a:off x="0" y="0"/>
            <a:ext cx="9144000"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a:xfrm>
            <a:off x="0" y="0"/>
            <a:ext cx="9144000"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a:xfrm>
            <a:off x="1524000" y="0"/>
            <a:ext cx="5867400" cy="6985746"/>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a:xfrm>
            <a:off x="0" y="1752600"/>
            <a:ext cx="9144000" cy="3261091"/>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a:r>
              <a:rPr lang="fa-IR" sz="2400" dirty="0" smtClean="0">
                <a:solidFill>
                  <a:schemeClr val="bg1"/>
                </a:solidFill>
                <a:cs typeface="B Homa" pitchFamily="2" charset="-78"/>
              </a:rPr>
              <a:t>فرایند برنامه شناخت و تحلیل فضای شهری</a:t>
            </a:r>
            <a:endParaRPr lang="en-US" sz="2400" dirty="0">
              <a:solidFill>
                <a:schemeClr val="bg1"/>
              </a:solidFill>
              <a:cs typeface="B Homa" pitchFamily="2" charset="-78"/>
            </a:endParaRPr>
          </a:p>
        </p:txBody>
      </p:sp>
      <p:sp>
        <p:nvSpPr>
          <p:cNvPr id="108" name="Rectangle 107"/>
          <p:cNvSpPr/>
          <p:nvPr/>
        </p:nvSpPr>
        <p:spPr>
          <a:xfrm>
            <a:off x="5410200" y="1066800"/>
            <a:ext cx="2322801" cy="69193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9" name="TextBox 108"/>
          <p:cNvSpPr txBox="1"/>
          <p:nvPr/>
        </p:nvSpPr>
        <p:spPr>
          <a:xfrm>
            <a:off x="5410200" y="1143000"/>
            <a:ext cx="2209800" cy="584775"/>
          </a:xfrm>
          <a:prstGeom prst="rect">
            <a:avLst/>
          </a:prstGeom>
          <a:noFill/>
        </p:spPr>
        <p:txBody>
          <a:bodyPr wrap="square" rtlCol="0">
            <a:spAutoFit/>
          </a:bodyPr>
          <a:lstStyle/>
          <a:p>
            <a:pPr algn="ctr" rtl="1"/>
            <a:r>
              <a:rPr lang="fa-IR" sz="1600" dirty="0" smtClean="0">
                <a:cs typeface="B Homa" pitchFamily="2" charset="-78"/>
              </a:rPr>
              <a:t>3- شناخت و تحلیل عملکردی</a:t>
            </a:r>
            <a:endParaRPr lang="en-US" sz="1600" dirty="0">
              <a:cs typeface="B Homa" pitchFamily="2" charset="-78"/>
            </a:endParaRPr>
          </a:p>
        </p:txBody>
      </p:sp>
      <p:cxnSp>
        <p:nvCxnSpPr>
          <p:cNvPr id="110" name="Straight Connector 109"/>
          <p:cNvCxnSpPr/>
          <p:nvPr/>
        </p:nvCxnSpPr>
        <p:spPr>
          <a:xfrm>
            <a:off x="4129021" y="1411228"/>
            <a:ext cx="1252487" cy="153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11" name="Rectangle 110"/>
          <p:cNvSpPr/>
          <p:nvPr/>
        </p:nvSpPr>
        <p:spPr>
          <a:xfrm>
            <a:off x="1828800" y="2286000"/>
            <a:ext cx="1994340" cy="457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rtl="1"/>
            <a:r>
              <a:rPr lang="fa-IR" dirty="0" smtClean="0">
                <a:cs typeface="B Lotus" panose="00000400000000000000" pitchFamily="2" charset="-78"/>
              </a:rPr>
              <a:t>شبکه تردد سواره و پیاده</a:t>
            </a:r>
            <a:endParaRPr lang="en-US" dirty="0">
              <a:cs typeface="B Lotus" panose="00000400000000000000" pitchFamily="2" charset="-78"/>
            </a:endParaRPr>
          </a:p>
        </p:txBody>
      </p:sp>
      <p:cxnSp>
        <p:nvCxnSpPr>
          <p:cNvPr id="115" name="Straight Connector 114"/>
          <p:cNvCxnSpPr/>
          <p:nvPr/>
        </p:nvCxnSpPr>
        <p:spPr>
          <a:xfrm rot="10800000">
            <a:off x="3810000" y="2533209"/>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18" name="Rectangle 117"/>
          <p:cNvSpPr/>
          <p:nvPr/>
        </p:nvSpPr>
        <p:spPr>
          <a:xfrm>
            <a:off x="1828800" y="533400"/>
            <a:ext cx="199434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fa-IR" dirty="0" smtClean="0">
                <a:cs typeface="B Lotus" panose="00000400000000000000" pitchFamily="2" charset="-78"/>
              </a:rPr>
              <a:t>توزیع کاربری و خدمات</a:t>
            </a:r>
            <a:endParaRPr lang="en-US" dirty="0">
              <a:cs typeface="B Lotus" panose="00000400000000000000" pitchFamily="2" charset="-78"/>
            </a:endParaRPr>
          </a:p>
        </p:txBody>
      </p:sp>
      <p:sp>
        <p:nvSpPr>
          <p:cNvPr id="119" name="Rectangle 118"/>
          <p:cNvSpPr/>
          <p:nvPr/>
        </p:nvSpPr>
        <p:spPr>
          <a:xfrm>
            <a:off x="1829594" y="1371600"/>
            <a:ext cx="1994340" cy="457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rtl="1"/>
            <a:r>
              <a:rPr lang="fa-IR" dirty="0" smtClean="0">
                <a:cs typeface="B Lotus" panose="00000400000000000000" pitchFamily="2" charset="-78"/>
              </a:rPr>
              <a:t>دسترسی و نفوذپذیری</a:t>
            </a:r>
            <a:endParaRPr lang="en-US" dirty="0">
              <a:cs typeface="B Lotus" panose="00000400000000000000" pitchFamily="2" charset="-78"/>
            </a:endParaRPr>
          </a:p>
        </p:txBody>
      </p:sp>
      <p:cxnSp>
        <p:nvCxnSpPr>
          <p:cNvPr id="120" name="Straight Connector 119"/>
          <p:cNvCxnSpPr/>
          <p:nvPr/>
        </p:nvCxnSpPr>
        <p:spPr>
          <a:xfrm>
            <a:off x="4114675" y="629004"/>
            <a:ext cx="125" cy="190420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1" name="Straight Connector 120"/>
          <p:cNvCxnSpPr/>
          <p:nvPr/>
        </p:nvCxnSpPr>
        <p:spPr>
          <a:xfrm rot="10800000">
            <a:off x="3810000" y="6096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2" name="Straight Connector 121"/>
          <p:cNvCxnSpPr/>
          <p:nvPr/>
        </p:nvCxnSpPr>
        <p:spPr>
          <a:xfrm rot="10800000">
            <a:off x="3810794" y="1600200"/>
            <a:ext cx="304800" cy="158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4" name="Rectangle 3"/>
          <p:cNvSpPr/>
          <p:nvPr/>
        </p:nvSpPr>
        <p:spPr>
          <a:xfrm>
            <a:off x="533400" y="3505200"/>
            <a:ext cx="5867400" cy="30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fa-IR" b="1" dirty="0" smtClean="0">
                <a:cs typeface="B Lotus" panose="00000400000000000000" pitchFamily="2" charset="-78"/>
              </a:rPr>
              <a:t>در قسمت دسترسی و نفوذ پذیری از بخش دوم، دانشجویان باید در محدوده تحلیلی خود دسترسی های اصلی، فرعی، مسیرهای پیاده، وضعیت پیاده رو، و مواردی از این دست را بررسی کنند.یکی از مهمترین تحلیل ها در این بخش وضعیت ایجاد گره های مختلف در مسیردسترسی است. و همچنین در بخش سوم یعنی شبکه تردد سواره و پیاده، خیابان ها و کوچه هایی که به جداره یا میدان مورد نظر وارد می شوند از منظر شریان ترافیکی و یا سواره  و پیاده بودن است. از دیگر موارد مورد بررسی کیفیت دسترسی معابر، پیاده روها، عرض مسیرها و مواردی که از لحاظ دانشجو باید مورد بررسی قرار گیرد می باشد.</a:t>
            </a:r>
            <a:endParaRPr lang="en-US" b="1" dirty="0">
              <a:cs typeface="B Lotus" panose="00000400000000000000" pitchFamily="2" charset="-78"/>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92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sp>
        <p:nvSpPr>
          <p:cNvPr id="6" name="Rectangle 5"/>
          <p:cNvSpPr/>
          <p:nvPr/>
        </p:nvSpPr>
        <p:spPr>
          <a:xfrm>
            <a:off x="8610600" y="304800"/>
            <a:ext cx="152400" cy="152400"/>
          </a:xfrm>
          <a:prstGeom prst="rect">
            <a:avLst/>
          </a:prstGeom>
          <a:solidFill>
            <a:srgbClr val="7A0000"/>
          </a:solidFill>
          <a:ln w="101600">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panose="020F0502020204030204" pitchFamily="34" charset="0"/>
              <a:ea typeface="+mn-ea"/>
              <a:cs typeface="+mn-cs"/>
            </a:endParaRPr>
          </a:p>
        </p:txBody>
      </p:sp>
      <p:cxnSp>
        <p:nvCxnSpPr>
          <p:cNvPr id="7" name="Straight Connector 6"/>
          <p:cNvCxnSpPr/>
          <p:nvPr/>
        </p:nvCxnSpPr>
        <p:spPr>
          <a:xfrm rot="10800000">
            <a:off x="7391400" y="457200"/>
            <a:ext cx="1143000" cy="1588"/>
          </a:xfrm>
          <a:prstGeom prst="line">
            <a:avLst/>
          </a:prstGeom>
          <a:ln w="3492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391400" y="381000"/>
            <a:ext cx="1143000" cy="1588"/>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47267" y="609600"/>
            <a:ext cx="691933" cy="55354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endParaRPr lang="en-US" kern="1200">
              <a:solidFill>
                <a:prstClr val="white"/>
              </a:solidFill>
              <a:latin typeface="Calibri" panose="020F0502020204030204" pitchFamily="34" charset="0"/>
              <a:ea typeface="+mn-ea"/>
              <a:cs typeface="+mn-cs"/>
            </a:endParaRPr>
          </a:p>
        </p:txBody>
      </p:sp>
      <p:sp>
        <p:nvSpPr>
          <p:cNvPr id="22" name="TextBox 21"/>
          <p:cNvSpPr txBox="1"/>
          <p:nvPr/>
        </p:nvSpPr>
        <p:spPr>
          <a:xfrm>
            <a:off x="8204651" y="1050976"/>
            <a:ext cx="553998" cy="4664024"/>
          </a:xfrm>
          <a:prstGeom prst="rect">
            <a:avLst/>
          </a:prstGeom>
          <a:noFill/>
        </p:spPr>
        <p:txBody>
          <a:bodyPr vert="vert270" wrap="square" rtlCol="0">
            <a:spAutoFit/>
          </a:bodyPr>
          <a:lstStyle/>
          <a:p>
            <a:pPr algn="ctr" rtl="0"/>
            <a:r>
              <a:rPr lang="fa-IR" sz="2400" kern="1200" dirty="0">
                <a:solidFill>
                  <a:prstClr val="white"/>
                </a:solidFill>
                <a:latin typeface="Calibri" panose="020F0502020204030204" pitchFamily="34" charset="0"/>
                <a:ea typeface="+mn-ea"/>
                <a:cs typeface="B Homa" pitchFamily="2" charset="-78"/>
              </a:rPr>
              <a:t>فرایند برنامه شناخت و تحلیل فضای شهری</a:t>
            </a:r>
            <a:endParaRPr lang="en-US" sz="2400" kern="1200" dirty="0">
              <a:solidFill>
                <a:prstClr val="white"/>
              </a:solidFill>
              <a:latin typeface="Calibri" panose="020F0502020204030204" pitchFamily="34" charset="0"/>
              <a:ea typeface="+mn-ea"/>
              <a:cs typeface="B Homa" pitchFamily="2" charset="-78"/>
            </a:endParaRPr>
          </a:p>
        </p:txBody>
      </p:sp>
      <p:sp>
        <p:nvSpPr>
          <p:cNvPr id="38" name="Rectangle 37"/>
          <p:cNvSpPr/>
          <p:nvPr/>
        </p:nvSpPr>
        <p:spPr>
          <a:xfrm>
            <a:off x="5029200" y="533400"/>
            <a:ext cx="3061140" cy="914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smtClean="0">
                <a:solidFill>
                  <a:prstClr val="white"/>
                </a:solidFill>
                <a:latin typeface="Blackoak Std" panose="04050907060602020202" pitchFamily="82" charset="0"/>
                <a:cs typeface="B Mitra" pitchFamily="2" charset="-78"/>
              </a:rPr>
              <a:t>دسترسی و نفوذ پذیری</a:t>
            </a:r>
            <a:endParaRPr lang="en-US" sz="2400" kern="1200" dirty="0">
              <a:solidFill>
                <a:prstClr val="white"/>
              </a:solidFill>
              <a:latin typeface="Blackoak Std" panose="04050907060602020202" pitchFamily="82" charset="0"/>
              <a:cs typeface="B Mitra" pitchFamily="2" charset="-78"/>
            </a:endParaRPr>
          </a:p>
        </p:txBody>
      </p:sp>
      <p:sp>
        <p:nvSpPr>
          <p:cNvPr id="25" name="Rectangle 24"/>
          <p:cNvSpPr/>
          <p:nvPr/>
        </p:nvSpPr>
        <p:spPr>
          <a:xfrm>
            <a:off x="3048000" y="2895600"/>
            <a:ext cx="268014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0"/>
            <a:r>
              <a:rPr lang="fa-IR" sz="2400" kern="1200" dirty="0">
                <a:solidFill>
                  <a:prstClr val="white"/>
                </a:solidFill>
                <a:latin typeface="Calibri" panose="020F0502020204030204" pitchFamily="34" charset="0"/>
                <a:ea typeface="+mn-ea"/>
                <a:cs typeface="B Mitra" pitchFamily="2" charset="-78"/>
              </a:rPr>
              <a:t>نمونه های مشابه</a:t>
            </a:r>
            <a:endParaRPr lang="en-US" sz="2400" kern="1200" dirty="0">
              <a:solidFill>
                <a:prstClr val="white"/>
              </a:solidFill>
              <a:latin typeface="Calibri" panose="020F0502020204030204" pitchFamily="34" charset="0"/>
              <a:ea typeface="+mn-ea"/>
              <a:cs typeface="B Mitra" pitchFamily="2" charset="-78"/>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a:xfrm>
            <a:off x="0" y="0"/>
            <a:ext cx="9144000" cy="6858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a:xfrm>
            <a:off x="0" y="0"/>
            <a:ext cx="9144000" cy="6858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a:xfrm>
            <a:off x="0" y="-1"/>
            <a:ext cx="9144000" cy="6858001"/>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a:xfrm>
            <a:off x="609600" y="0"/>
            <a:ext cx="8053137" cy="693116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81800" y="4572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6"/>
          <p:cNvSpPr/>
          <p:nvPr/>
        </p:nvSpPr>
        <p:spPr>
          <a:xfrm>
            <a:off x="304800" y="457200"/>
            <a:ext cx="4267200" cy="4038600"/>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2" name="TextBox 21"/>
          <p:cNvSpPr txBox="1"/>
          <p:nvPr/>
        </p:nvSpPr>
        <p:spPr>
          <a:xfrm>
            <a:off x="457200" y="1066800"/>
            <a:ext cx="3810000" cy="2585323"/>
          </a:xfrm>
          <a:prstGeom prst="rect">
            <a:avLst/>
          </a:prstGeom>
          <a:noFill/>
        </p:spPr>
        <p:txBody>
          <a:bodyPr wrap="square" rtlCol="0">
            <a:spAutoFit/>
            <a:scene3d>
              <a:camera prst="orthographicFront">
                <a:rot lat="0" lon="0" rev="0"/>
              </a:camera>
              <a:lightRig rig="glow" dir="t">
                <a:rot lat="0" lon="0" rev="3600000"/>
              </a:lightRig>
            </a:scene3d>
            <a:sp3d extrusionH="57150" prstMaterial="softEdge">
              <a:bevelT w="29210" h="16510" prst="convex"/>
              <a:contourClr>
                <a:schemeClr val="accent4">
                  <a:alpha val="95000"/>
                </a:schemeClr>
              </a:contourClr>
            </a:sp3d>
          </a:bodyPr>
          <a:lstStyle/>
          <a:p>
            <a:pPr algn="ctr"/>
            <a:r>
              <a:rPr lang="fa-IR" sz="5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مفاهیم و واژه های مرتبط با فضای شهری</a:t>
            </a:r>
            <a:endParaRPr lang="fa-IR" sz="5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endParaRPr>
          </a:p>
        </p:txBody>
      </p:sp>
      <p:sp>
        <p:nvSpPr>
          <p:cNvPr id="19" name="Rectangle 18"/>
          <p:cNvSpPr/>
          <p:nvPr/>
        </p:nvSpPr>
        <p:spPr>
          <a:xfrm>
            <a:off x="4800600" y="25146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endParaRPr lang="en-US" sz="2400" dirty="0">
              <a:solidFill>
                <a:schemeClr val="accent3"/>
              </a:solidFill>
              <a:cs typeface="B Davat"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nodePh="1">
                                  <p:stCondLst>
                                    <p:cond delay="0"/>
                                  </p:stCondLst>
                                  <p:endCondLst>
                                    <p:cond evt="begin" delay="0">
                                      <p:tn val="5"/>
                                    </p:cond>
                                  </p:end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linds(horizontal)">
                                      <p:cBhvr>
                                        <p:cTn id="7" dur="2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iterate type="lt">
                                    <p:tmPct val="10000"/>
                                  </p:iterate>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ppt_w</p:attrName>
                                        </p:attrNameLst>
                                      </p:cBhvr>
                                      <p:tavLst>
                                        <p:tav tm="0" fmla="#ppt_w*sin(2.5*pi*$)">
                                          <p:val>
                                            <p:fltVal val="0"/>
                                          </p:val>
                                        </p:tav>
                                        <p:tav tm="100000">
                                          <p:val>
                                            <p:fltVal val="1"/>
                                          </p:val>
                                        </p:tav>
                                      </p:tavLst>
                                    </p:anim>
                                    <p:anim calcmode="lin" valueType="num">
                                      <p:cBhvr>
                                        <p:cTn id="14"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32794" y="0"/>
          <a:ext cx="9176794" cy="6883267"/>
        </p:xfrm>
        <a:graphic>
          <a:graphicData uri="http://schemas.openxmlformats.org/presentationml/2006/ole">
            <mc:AlternateContent xmlns:mc="http://schemas.openxmlformats.org/markup-compatibility/2006">
              <mc:Choice xmlns:v="urn:schemas-microsoft-com:vml" Requires="v">
                <p:oleObj spid="_x0000_s6149" name="Acrobat Document" r:id="rId3" imgW="9601200" imgH="7200900" progId="AcroExch.Document.7">
                  <p:embed/>
                </p:oleObj>
              </mc:Choice>
              <mc:Fallback>
                <p:oleObj name="Acrobat Document" r:id="rId3" imgW="9601200" imgH="7200900" progId="AcroExch.Document.7">
                  <p:embed/>
                  <p:pic>
                    <p:nvPicPr>
                      <p:cNvPr id="4" name="Object 3"/>
                      <p:cNvPicPr>
                        <a:picLocks noChangeAspect="1"/>
                      </p:cNvPicPr>
                      <p:nvPr/>
                    </p:nvPicPr>
                    <p:blipFill>
                      <a:blip r:embed="rId4"/>
                      <a:srcRect/>
                      <a:stretch>
                        <a:fillRect/>
                      </a:stretch>
                    </p:blipFill>
                    <p:spPr>
                      <a:xfrm>
                        <a:off x="-32794" y="0"/>
                        <a:ext cx="9176794" cy="6883267"/>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a:xfrm>
            <a:off x="1676400" y="0"/>
            <a:ext cx="58674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34200" y="2667000"/>
            <a:ext cx="2057400" cy="1981200"/>
          </a:xfrm>
          <a:prstGeom prst="rect">
            <a:avLst/>
          </a:prstGeom>
          <a:solidFill>
            <a:srgbClr val="315683"/>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fa-IR" sz="2400" b="1" dirty="0" smtClean="0">
                <a:ln w="50800"/>
                <a:solidFill>
                  <a:schemeClr val="bg1">
                    <a:shade val="50000"/>
                  </a:schemeClr>
                </a:solidFill>
                <a:cs typeface="B Bardiya" panose="00000400000000000000" pitchFamily="2" charset="-78"/>
              </a:rPr>
              <a:t>فضا</a:t>
            </a:r>
          </a:p>
        </p:txBody>
      </p:sp>
      <p:sp>
        <p:nvSpPr>
          <p:cNvPr id="18" name="TextBox 17"/>
          <p:cNvSpPr txBox="1"/>
          <p:nvPr/>
        </p:nvSpPr>
        <p:spPr>
          <a:xfrm>
            <a:off x="1828800" y="1371600"/>
            <a:ext cx="2667000" cy="369332"/>
          </a:xfrm>
          <a:prstGeom prst="rect">
            <a:avLst/>
          </a:prstGeom>
          <a:noFill/>
        </p:spPr>
        <p:txBody>
          <a:bodyPr wrap="square" rtlCol="0">
            <a:spAutoFit/>
          </a:bodyPr>
          <a:lstStyle/>
          <a:p>
            <a:r>
              <a:rPr lang="fa-IR" dirty="0" smtClean="0"/>
              <a:t>ع</a:t>
            </a:r>
            <a:endParaRPr lang="en-US" dirty="0"/>
          </a:p>
        </p:txBody>
      </p:sp>
      <p:sp>
        <p:nvSpPr>
          <p:cNvPr id="21" name="Rectangle 20"/>
          <p:cNvSpPr/>
          <p:nvPr/>
        </p:nvSpPr>
        <p:spPr>
          <a:xfrm>
            <a:off x="6934200" y="457200"/>
            <a:ext cx="2057400" cy="1981200"/>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مفاهیم و واژه های مرتبط با </a:t>
            </a:r>
            <a:r>
              <a:rPr lang="fa-IR" sz="24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rPr>
              <a:t>فضای شهری</a:t>
            </a:r>
            <a:endParaRPr lang="fa-IR" sz="2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scaled="0"/>
              </a:gradFill>
              <a:effectLst>
                <a:glow rad="101600">
                  <a:schemeClr val="accent4">
                    <a:satMod val="175000"/>
                    <a:alpha val="40000"/>
                  </a:schemeClr>
                </a:glow>
                <a:outerShdw blurRad="38100" dist="38100" dir="2700000" algn="tl">
                  <a:srgbClr val="000000">
                    <a:alpha val="43137"/>
                  </a:srgbClr>
                </a:outerShdw>
              </a:effectLst>
              <a:latin typeface="Algerian" pitchFamily="82" charset="0"/>
              <a:cs typeface="B Bardiya" panose="00000400000000000000" pitchFamily="2" charset="-78"/>
            </a:endParaRPr>
          </a:p>
          <a:p>
            <a:pPr algn="ctr" rtl="1"/>
            <a:endParaRPr lang="en-US" sz="2400" dirty="0">
              <a:ln w="50800"/>
              <a:solidFill>
                <a:schemeClr val="bg1">
                  <a:shade val="50000"/>
                </a:schemeClr>
              </a:solidFill>
            </a:endParaRPr>
          </a:p>
        </p:txBody>
      </p:sp>
      <p:sp>
        <p:nvSpPr>
          <p:cNvPr id="8" name="TextBox 7"/>
          <p:cNvSpPr txBox="1"/>
          <p:nvPr/>
        </p:nvSpPr>
        <p:spPr>
          <a:xfrm>
            <a:off x="2512687" y="617869"/>
            <a:ext cx="4038600" cy="461665"/>
          </a:xfrm>
          <a:prstGeom prst="rect">
            <a:avLst/>
          </a:prstGeom>
          <a:noFill/>
        </p:spPr>
        <p:txBody>
          <a:bodyPr wrap="square" rtlCol="0">
            <a:spAutoFit/>
          </a:bodyPr>
          <a:lstStyle/>
          <a:p>
            <a:pPr algn="r" rtl="1"/>
            <a:r>
              <a:rPr lang="fa-IR" sz="2400" b="1" dirty="0" smtClean="0">
                <a:solidFill>
                  <a:schemeClr val="bg1"/>
                </a:solidFill>
                <a:effectLst>
                  <a:glow rad="101600">
                    <a:schemeClr val="accent3">
                      <a:satMod val="175000"/>
                      <a:alpha val="40000"/>
                    </a:schemeClr>
                  </a:glow>
                </a:effectLst>
                <a:cs typeface="B Bardiya" panose="00000400000000000000" pitchFamily="2" charset="-78"/>
              </a:rPr>
              <a:t>فضا</a:t>
            </a:r>
            <a:endParaRPr lang="en-US" sz="2400" b="1" dirty="0">
              <a:solidFill>
                <a:schemeClr val="bg1"/>
              </a:solidFill>
              <a:effectLst>
                <a:glow rad="101600">
                  <a:schemeClr val="accent3">
                    <a:satMod val="175000"/>
                    <a:alpha val="40000"/>
                  </a:schemeClr>
                </a:glow>
              </a:effectLst>
              <a:cs typeface="B Bardiya" panose="00000400000000000000" pitchFamily="2" charset="-78"/>
            </a:endParaRPr>
          </a:p>
        </p:txBody>
      </p:sp>
      <p:sp>
        <p:nvSpPr>
          <p:cNvPr id="9" name="TextBox 8"/>
          <p:cNvSpPr txBox="1"/>
          <p:nvPr/>
        </p:nvSpPr>
        <p:spPr>
          <a:xfrm>
            <a:off x="391390" y="1122724"/>
            <a:ext cx="6196084" cy="1631216"/>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مفهوم فضا و فضای شهری در طول تاریخ تفکراجتماعی و در قالب مکاتب تئوری کلاسیک ونو شکل گرفته است. برای مثال  از نظر ارسطو، فضا مجموعه ای از مکان هاست و زمینه ای است پویا با اعراض کیفی متفاوت. این اعراض وآن زمینه ، فضا را با اصالت عمل تنظیم کرده و اسلوب می بخشند. (نوربرگ شولتز،80:1354)</a:t>
            </a:r>
          </a:p>
        </p:txBody>
      </p:sp>
      <p:sp>
        <p:nvSpPr>
          <p:cNvPr id="10" name="TextBox 9"/>
          <p:cNvSpPr txBox="1"/>
          <p:nvPr/>
        </p:nvSpPr>
        <p:spPr>
          <a:xfrm>
            <a:off x="381000" y="3048000"/>
            <a:ext cx="6196084" cy="1631216"/>
          </a:xfrm>
          <a:prstGeom prst="rect">
            <a:avLst/>
          </a:prstGeom>
          <a:noFill/>
        </p:spPr>
        <p:txBody>
          <a:bodyPr wrap="square" rtlCol="0">
            <a:spAutoFit/>
          </a:bodyPr>
          <a:lstStyle/>
          <a:p>
            <a:pPr algn="just" rtl="1"/>
            <a:r>
              <a:rPr lang="fa-IR" sz="2000" b="1" dirty="0" smtClean="0">
                <a:solidFill>
                  <a:schemeClr val="bg1"/>
                </a:solidFill>
                <a:cs typeface="B Bardiya" panose="00000400000000000000" pitchFamily="2" charset="-78"/>
              </a:rPr>
              <a:t>فضا مفهومی به خودی خود بدیهی نیست. این مفهوم معنایی به مراتب گسترده تر از تعریف نسبتاً ساده ی فضای فیزیکی یا طبیعی که به طور ضمنی در مباحث مطرح می شود وبه ابعاد سه گانه ی جهان بیرونی یعنی به تواترها، جدایی ها و فاصله های میان افراد و اشیا ومیان اشیا اطلاق می شود، دارد.(فکوهی، 261:1383)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ox(in)">
                                      <p:cBhvr>
                                        <p:cTn id="1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8761</TotalTime>
  <Words>4459</Words>
  <Application>Microsoft Office PowerPoint</Application>
  <PresentationFormat>On-screen Show (4:3)</PresentationFormat>
  <Paragraphs>436</Paragraphs>
  <Slides>81</Slides>
  <Notes>5</Notes>
  <HiddenSlides>0</HiddenSlides>
  <MMClips>0</MMClips>
  <ScaleCrop>false</ScaleCrop>
  <HeadingPairs>
    <vt:vector size="8" baseType="variant">
      <vt:variant>
        <vt:lpstr>Fonts Used</vt:lpstr>
      </vt:variant>
      <vt:variant>
        <vt:i4>23</vt:i4>
      </vt:variant>
      <vt:variant>
        <vt:lpstr>Theme</vt:lpstr>
      </vt:variant>
      <vt:variant>
        <vt:i4>5</vt:i4>
      </vt:variant>
      <vt:variant>
        <vt:lpstr>Embedded OLE Servers</vt:lpstr>
      </vt:variant>
      <vt:variant>
        <vt:i4>1</vt:i4>
      </vt:variant>
      <vt:variant>
        <vt:lpstr>Slide Titles</vt:lpstr>
      </vt:variant>
      <vt:variant>
        <vt:i4>81</vt:i4>
      </vt:variant>
    </vt:vector>
  </HeadingPairs>
  <TitlesOfParts>
    <vt:vector size="110" baseType="lpstr">
      <vt:lpstr>Adobe Garamond Pro Bold</vt:lpstr>
      <vt:lpstr>Algerian</vt:lpstr>
      <vt:lpstr>Antique Olive Compact</vt:lpstr>
      <vt:lpstr>Arial</vt:lpstr>
      <vt:lpstr>B Bardiya</vt:lpstr>
      <vt:lpstr>B Davat</vt:lpstr>
      <vt:lpstr>B Esfehan</vt:lpstr>
      <vt:lpstr>B Homa</vt:lpstr>
      <vt:lpstr>B Jadid</vt:lpstr>
      <vt:lpstr>B Lotus</vt:lpstr>
      <vt:lpstr>B Mitra</vt:lpstr>
      <vt:lpstr>B Nasim</vt:lpstr>
      <vt:lpstr>B Nazanin</vt:lpstr>
      <vt:lpstr>B Nazanin Outline</vt:lpstr>
      <vt:lpstr>B Tehran</vt:lpstr>
      <vt:lpstr>Berlin Sans FB</vt:lpstr>
      <vt:lpstr>Blackoak Std</vt:lpstr>
      <vt:lpstr>Calibri</vt:lpstr>
      <vt:lpstr>EntezareZohoor 6 **</vt:lpstr>
      <vt:lpstr>IranNastaliq</vt:lpstr>
      <vt:lpstr>Tahoma</vt:lpstr>
      <vt:lpstr>Times New Roman</vt:lpstr>
      <vt:lpstr>Wingdings</vt:lpstr>
      <vt:lpstr>Office Theme</vt:lpstr>
      <vt:lpstr>1_Office Theme</vt:lpstr>
      <vt:lpstr>2_Office Theme</vt:lpstr>
      <vt:lpstr>4_Office Theme</vt:lpstr>
      <vt:lpstr>5_Office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نقاط قوت، نقاط ضعف، فرصت ها و تهدیدها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Vaio</dc:creator>
  <cp:lastModifiedBy>Jaam-e-Jam</cp:lastModifiedBy>
  <cp:revision>363</cp:revision>
  <dcterms:created xsi:type="dcterms:W3CDTF">2011-03-09T15:20:43Z</dcterms:created>
  <dcterms:modified xsi:type="dcterms:W3CDTF">2020-03-11T11:21:12Z</dcterms:modified>
</cp:coreProperties>
</file>